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95" r:id="rId6"/>
    <p:sldId id="296" r:id="rId7"/>
    <p:sldId id="297" r:id="rId8"/>
    <p:sldId id="298" r:id="rId9"/>
    <p:sldId id="260" r:id="rId10"/>
    <p:sldId id="261" r:id="rId11"/>
    <p:sldId id="262" r:id="rId12"/>
    <p:sldId id="263" r:id="rId13"/>
    <p:sldId id="264" r:id="rId14"/>
    <p:sldId id="265" r:id="rId15"/>
    <p:sldId id="269" r:id="rId16"/>
    <p:sldId id="266" r:id="rId17"/>
    <p:sldId id="267" r:id="rId18"/>
    <p:sldId id="268" r:id="rId19"/>
    <p:sldId id="270" r:id="rId20"/>
    <p:sldId id="271" r:id="rId21"/>
    <p:sldId id="272" r:id="rId22"/>
    <p:sldId id="299" r:id="rId23"/>
    <p:sldId id="300" r:id="rId24"/>
    <p:sldId id="273" r:id="rId25"/>
    <p:sldId id="274" r:id="rId26"/>
    <p:sldId id="275" r:id="rId27"/>
    <p:sldId id="276" r:id="rId28"/>
    <p:sldId id="277" r:id="rId29"/>
    <p:sldId id="278" r:id="rId30"/>
    <p:sldId id="279" r:id="rId31"/>
    <p:sldId id="280" r:id="rId32"/>
    <p:sldId id="281" r:id="rId33"/>
    <p:sldId id="301" r:id="rId34"/>
    <p:sldId id="302" r:id="rId35"/>
    <p:sldId id="303" r:id="rId36"/>
    <p:sldId id="304"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1D60"/>
    <a:srgbClr val="550F03"/>
    <a:srgbClr val="EA6B14"/>
    <a:srgbClr val="1C2882"/>
    <a:srgbClr val="202E94"/>
    <a:srgbClr val="0A1A90"/>
    <a:srgbClr val="3F6228"/>
    <a:srgbClr val="8A7436"/>
    <a:srgbClr val="AB8B1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0" autoAdjust="0"/>
    <p:restoredTop sz="94660"/>
  </p:normalViewPr>
  <p:slideViewPr>
    <p:cSldViewPr snapToGrid="0">
      <p:cViewPr varScale="1">
        <p:scale>
          <a:sx n="116" d="100"/>
          <a:sy n="116" d="100"/>
        </p:scale>
        <p:origin x="108" y="4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4083C1-9087-4C4A-8536-BA2853B46BD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674946D-3DB6-4011-9C81-120C7A2A6BE9}">
      <dgm:prSet/>
      <dgm:spPr/>
      <dgm:t>
        <a:bodyPr/>
        <a:lstStyle/>
        <a:p>
          <a:r>
            <a:rPr lang="en-US" dirty="0"/>
            <a:t>Be aware of pests in your area and act in accordance with any regulations or quarantines to prevent spread</a:t>
          </a:r>
        </a:p>
      </dgm:t>
    </dgm:pt>
    <dgm:pt modelId="{DE96835F-7166-4A2E-AE2D-BAF8CFBE7297}" type="parTrans" cxnId="{996531DE-089A-4A84-B52D-5A0FC03280E9}">
      <dgm:prSet/>
      <dgm:spPr/>
      <dgm:t>
        <a:bodyPr/>
        <a:lstStyle/>
        <a:p>
          <a:endParaRPr lang="en-US"/>
        </a:p>
      </dgm:t>
    </dgm:pt>
    <dgm:pt modelId="{B04F347C-7561-451D-9EAA-F13D6A3577EE}" type="sibTrans" cxnId="{996531DE-089A-4A84-B52D-5A0FC03280E9}">
      <dgm:prSet/>
      <dgm:spPr/>
      <dgm:t>
        <a:bodyPr/>
        <a:lstStyle/>
        <a:p>
          <a:endParaRPr lang="en-US"/>
        </a:p>
      </dgm:t>
    </dgm:pt>
    <dgm:pt modelId="{5A25552E-0F74-47FE-9AF0-74425D878D2A}">
      <dgm:prSet/>
      <dgm:spPr/>
      <dgm:t>
        <a:bodyPr/>
        <a:lstStyle/>
        <a:p>
          <a:r>
            <a:rPr lang="en-US"/>
            <a:t>Avoid transporting pests through firewood, lumber, vehicles, fruits or vegetables, plants, or furniture</a:t>
          </a:r>
        </a:p>
      </dgm:t>
    </dgm:pt>
    <dgm:pt modelId="{0DD92445-3E5E-41A5-AC50-A109ADAA5D86}" type="parTrans" cxnId="{3E0A0531-3BE3-4096-8A4A-EDD928087DF7}">
      <dgm:prSet/>
      <dgm:spPr/>
      <dgm:t>
        <a:bodyPr/>
        <a:lstStyle/>
        <a:p>
          <a:endParaRPr lang="en-US"/>
        </a:p>
      </dgm:t>
    </dgm:pt>
    <dgm:pt modelId="{C8EF1E06-AA60-47D2-81FE-E451E14F80CD}" type="sibTrans" cxnId="{3E0A0531-3BE3-4096-8A4A-EDD928087DF7}">
      <dgm:prSet/>
      <dgm:spPr/>
      <dgm:t>
        <a:bodyPr/>
        <a:lstStyle/>
        <a:p>
          <a:endParaRPr lang="en-US"/>
        </a:p>
      </dgm:t>
    </dgm:pt>
    <dgm:pt modelId="{B9B56C0D-C9A5-40F5-83C5-5307D3D3A4CD}">
      <dgm:prSet/>
      <dgm:spPr/>
      <dgm:t>
        <a:bodyPr/>
        <a:lstStyle/>
        <a:p>
          <a:r>
            <a:rPr lang="en-US"/>
            <a:t>Report any suspicious sightings of pests or symptoms to a professional land manager, or your local USDA APHIS office</a:t>
          </a:r>
        </a:p>
      </dgm:t>
    </dgm:pt>
    <dgm:pt modelId="{7B617AC0-754D-4CE3-8839-324EA68BACFA}" type="parTrans" cxnId="{DB753B4F-3F74-4CD4-99CB-60780E5E873E}">
      <dgm:prSet/>
      <dgm:spPr/>
      <dgm:t>
        <a:bodyPr/>
        <a:lstStyle/>
        <a:p>
          <a:endParaRPr lang="en-US"/>
        </a:p>
      </dgm:t>
    </dgm:pt>
    <dgm:pt modelId="{FBB7B153-827B-437E-9A82-015D255E5149}" type="sibTrans" cxnId="{DB753B4F-3F74-4CD4-99CB-60780E5E873E}">
      <dgm:prSet/>
      <dgm:spPr/>
      <dgm:t>
        <a:bodyPr/>
        <a:lstStyle/>
        <a:p>
          <a:endParaRPr lang="en-US"/>
        </a:p>
      </dgm:t>
    </dgm:pt>
    <dgm:pt modelId="{CB80B407-202E-4E6B-B3FD-2EA8BBF6B992}">
      <dgm:prSet/>
      <dgm:spPr/>
      <dgm:t>
        <a:bodyPr/>
        <a:lstStyle/>
        <a:p>
          <a:r>
            <a:rPr lang="en-US"/>
            <a:t>Clean boots, tires, and equipment after leaving areas that contain pests</a:t>
          </a:r>
        </a:p>
      </dgm:t>
    </dgm:pt>
    <dgm:pt modelId="{F960F2F5-F3A8-4D7B-8DF0-2EAE3B622C21}" type="parTrans" cxnId="{55B619F0-ABBA-4B0D-9D85-5012870E4CFC}">
      <dgm:prSet/>
      <dgm:spPr/>
      <dgm:t>
        <a:bodyPr/>
        <a:lstStyle/>
        <a:p>
          <a:endParaRPr lang="en-US"/>
        </a:p>
      </dgm:t>
    </dgm:pt>
    <dgm:pt modelId="{A214BF52-9A0F-4D4C-A6BA-74FC76FE3F24}" type="sibTrans" cxnId="{55B619F0-ABBA-4B0D-9D85-5012870E4CFC}">
      <dgm:prSet/>
      <dgm:spPr/>
      <dgm:t>
        <a:bodyPr/>
        <a:lstStyle/>
        <a:p>
          <a:endParaRPr lang="en-US"/>
        </a:p>
      </dgm:t>
    </dgm:pt>
    <dgm:pt modelId="{E7DDFEF1-272D-4530-8E77-DD7932F87C3E}" type="pres">
      <dgm:prSet presAssocID="{A64083C1-9087-4C4A-8536-BA2853B46BD8}" presName="linear" presStyleCnt="0">
        <dgm:presLayoutVars>
          <dgm:animLvl val="lvl"/>
          <dgm:resizeHandles val="exact"/>
        </dgm:presLayoutVars>
      </dgm:prSet>
      <dgm:spPr/>
      <dgm:t>
        <a:bodyPr/>
        <a:lstStyle/>
        <a:p>
          <a:endParaRPr lang="en-US"/>
        </a:p>
      </dgm:t>
    </dgm:pt>
    <dgm:pt modelId="{A9DE1A04-BF39-4DD4-A103-3D54E2B6C71D}" type="pres">
      <dgm:prSet presAssocID="{8674946D-3DB6-4011-9C81-120C7A2A6BE9}" presName="parentText" presStyleLbl="node1" presStyleIdx="0" presStyleCnt="4">
        <dgm:presLayoutVars>
          <dgm:chMax val="0"/>
          <dgm:bulletEnabled val="1"/>
        </dgm:presLayoutVars>
      </dgm:prSet>
      <dgm:spPr/>
      <dgm:t>
        <a:bodyPr/>
        <a:lstStyle/>
        <a:p>
          <a:endParaRPr lang="en-US"/>
        </a:p>
      </dgm:t>
    </dgm:pt>
    <dgm:pt modelId="{6E4C71CA-B46B-4FA7-B436-3B241D9986E0}" type="pres">
      <dgm:prSet presAssocID="{B04F347C-7561-451D-9EAA-F13D6A3577EE}" presName="spacer" presStyleCnt="0"/>
      <dgm:spPr/>
    </dgm:pt>
    <dgm:pt modelId="{6EA16EBC-454A-46C8-8FC9-EDCAAEB09A55}" type="pres">
      <dgm:prSet presAssocID="{5A25552E-0F74-47FE-9AF0-74425D878D2A}" presName="parentText" presStyleLbl="node1" presStyleIdx="1" presStyleCnt="4">
        <dgm:presLayoutVars>
          <dgm:chMax val="0"/>
          <dgm:bulletEnabled val="1"/>
        </dgm:presLayoutVars>
      </dgm:prSet>
      <dgm:spPr/>
      <dgm:t>
        <a:bodyPr/>
        <a:lstStyle/>
        <a:p>
          <a:endParaRPr lang="en-US"/>
        </a:p>
      </dgm:t>
    </dgm:pt>
    <dgm:pt modelId="{3A35A9BD-E6A3-41D8-A01D-6BE5DD0FF44A}" type="pres">
      <dgm:prSet presAssocID="{C8EF1E06-AA60-47D2-81FE-E451E14F80CD}" presName="spacer" presStyleCnt="0"/>
      <dgm:spPr/>
    </dgm:pt>
    <dgm:pt modelId="{B8CB00EA-24EE-4B5E-8015-96F8E92A19CE}" type="pres">
      <dgm:prSet presAssocID="{B9B56C0D-C9A5-40F5-83C5-5307D3D3A4CD}" presName="parentText" presStyleLbl="node1" presStyleIdx="2" presStyleCnt="4">
        <dgm:presLayoutVars>
          <dgm:chMax val="0"/>
          <dgm:bulletEnabled val="1"/>
        </dgm:presLayoutVars>
      </dgm:prSet>
      <dgm:spPr/>
      <dgm:t>
        <a:bodyPr/>
        <a:lstStyle/>
        <a:p>
          <a:endParaRPr lang="en-US"/>
        </a:p>
      </dgm:t>
    </dgm:pt>
    <dgm:pt modelId="{78E8A21C-4B03-45AA-BDF9-85B2FEB32E38}" type="pres">
      <dgm:prSet presAssocID="{FBB7B153-827B-437E-9A82-015D255E5149}" presName="spacer" presStyleCnt="0"/>
      <dgm:spPr/>
    </dgm:pt>
    <dgm:pt modelId="{280CBB86-0E60-4871-85C8-D493FCE9C004}" type="pres">
      <dgm:prSet presAssocID="{CB80B407-202E-4E6B-B3FD-2EA8BBF6B992}" presName="parentText" presStyleLbl="node1" presStyleIdx="3" presStyleCnt="4">
        <dgm:presLayoutVars>
          <dgm:chMax val="0"/>
          <dgm:bulletEnabled val="1"/>
        </dgm:presLayoutVars>
      </dgm:prSet>
      <dgm:spPr/>
      <dgm:t>
        <a:bodyPr/>
        <a:lstStyle/>
        <a:p>
          <a:endParaRPr lang="en-US"/>
        </a:p>
      </dgm:t>
    </dgm:pt>
  </dgm:ptLst>
  <dgm:cxnLst>
    <dgm:cxn modelId="{3E0A0531-3BE3-4096-8A4A-EDD928087DF7}" srcId="{A64083C1-9087-4C4A-8536-BA2853B46BD8}" destId="{5A25552E-0F74-47FE-9AF0-74425D878D2A}" srcOrd="1" destOrd="0" parTransId="{0DD92445-3E5E-41A5-AC50-A109ADAA5D86}" sibTransId="{C8EF1E06-AA60-47D2-81FE-E451E14F80CD}"/>
    <dgm:cxn modelId="{42BA043C-6BA3-4B9B-B60E-F2874D6C6556}" type="presOf" srcId="{8674946D-3DB6-4011-9C81-120C7A2A6BE9}" destId="{A9DE1A04-BF39-4DD4-A103-3D54E2B6C71D}" srcOrd="0" destOrd="0" presId="urn:microsoft.com/office/officeart/2005/8/layout/vList2"/>
    <dgm:cxn modelId="{DB753B4F-3F74-4CD4-99CB-60780E5E873E}" srcId="{A64083C1-9087-4C4A-8536-BA2853B46BD8}" destId="{B9B56C0D-C9A5-40F5-83C5-5307D3D3A4CD}" srcOrd="2" destOrd="0" parTransId="{7B617AC0-754D-4CE3-8839-324EA68BACFA}" sibTransId="{FBB7B153-827B-437E-9A82-015D255E5149}"/>
    <dgm:cxn modelId="{55B619F0-ABBA-4B0D-9D85-5012870E4CFC}" srcId="{A64083C1-9087-4C4A-8536-BA2853B46BD8}" destId="{CB80B407-202E-4E6B-B3FD-2EA8BBF6B992}" srcOrd="3" destOrd="0" parTransId="{F960F2F5-F3A8-4D7B-8DF0-2EAE3B622C21}" sibTransId="{A214BF52-9A0F-4D4C-A6BA-74FC76FE3F24}"/>
    <dgm:cxn modelId="{A3CAA9CF-1037-4C37-8E7B-41891E9A27CE}" type="presOf" srcId="{A64083C1-9087-4C4A-8536-BA2853B46BD8}" destId="{E7DDFEF1-272D-4530-8E77-DD7932F87C3E}" srcOrd="0" destOrd="0" presId="urn:microsoft.com/office/officeart/2005/8/layout/vList2"/>
    <dgm:cxn modelId="{360858A2-FA5F-4C23-9F2A-E3206BB0CA04}" type="presOf" srcId="{CB80B407-202E-4E6B-B3FD-2EA8BBF6B992}" destId="{280CBB86-0E60-4871-85C8-D493FCE9C004}" srcOrd="0" destOrd="0" presId="urn:microsoft.com/office/officeart/2005/8/layout/vList2"/>
    <dgm:cxn modelId="{10DA63E1-19AB-43F4-A82E-C2B8CED58476}" type="presOf" srcId="{B9B56C0D-C9A5-40F5-83C5-5307D3D3A4CD}" destId="{B8CB00EA-24EE-4B5E-8015-96F8E92A19CE}" srcOrd="0" destOrd="0" presId="urn:microsoft.com/office/officeart/2005/8/layout/vList2"/>
    <dgm:cxn modelId="{996531DE-089A-4A84-B52D-5A0FC03280E9}" srcId="{A64083C1-9087-4C4A-8536-BA2853B46BD8}" destId="{8674946D-3DB6-4011-9C81-120C7A2A6BE9}" srcOrd="0" destOrd="0" parTransId="{DE96835F-7166-4A2E-AE2D-BAF8CFBE7297}" sibTransId="{B04F347C-7561-451D-9EAA-F13D6A3577EE}"/>
    <dgm:cxn modelId="{82F7C939-5868-4025-BD6F-D69253548774}" type="presOf" srcId="{5A25552E-0F74-47FE-9AF0-74425D878D2A}" destId="{6EA16EBC-454A-46C8-8FC9-EDCAAEB09A55}" srcOrd="0" destOrd="0" presId="urn:microsoft.com/office/officeart/2005/8/layout/vList2"/>
    <dgm:cxn modelId="{941A07E9-6397-4349-ACE4-8B9024DF8434}" type="presParOf" srcId="{E7DDFEF1-272D-4530-8E77-DD7932F87C3E}" destId="{A9DE1A04-BF39-4DD4-A103-3D54E2B6C71D}" srcOrd="0" destOrd="0" presId="urn:microsoft.com/office/officeart/2005/8/layout/vList2"/>
    <dgm:cxn modelId="{7FED4B7A-C85A-4F62-A3C8-062081A10ECC}" type="presParOf" srcId="{E7DDFEF1-272D-4530-8E77-DD7932F87C3E}" destId="{6E4C71CA-B46B-4FA7-B436-3B241D9986E0}" srcOrd="1" destOrd="0" presId="urn:microsoft.com/office/officeart/2005/8/layout/vList2"/>
    <dgm:cxn modelId="{B7012FD1-8C60-441B-83FB-573C6E300A3D}" type="presParOf" srcId="{E7DDFEF1-272D-4530-8E77-DD7932F87C3E}" destId="{6EA16EBC-454A-46C8-8FC9-EDCAAEB09A55}" srcOrd="2" destOrd="0" presId="urn:microsoft.com/office/officeart/2005/8/layout/vList2"/>
    <dgm:cxn modelId="{2E5ABFDD-35D9-46DC-B743-72944CBEB3D5}" type="presParOf" srcId="{E7DDFEF1-272D-4530-8E77-DD7932F87C3E}" destId="{3A35A9BD-E6A3-41D8-A01D-6BE5DD0FF44A}" srcOrd="3" destOrd="0" presId="urn:microsoft.com/office/officeart/2005/8/layout/vList2"/>
    <dgm:cxn modelId="{BB8E22C9-42D1-4194-9457-0A489C757A4B}" type="presParOf" srcId="{E7DDFEF1-272D-4530-8E77-DD7932F87C3E}" destId="{B8CB00EA-24EE-4B5E-8015-96F8E92A19CE}" srcOrd="4" destOrd="0" presId="urn:microsoft.com/office/officeart/2005/8/layout/vList2"/>
    <dgm:cxn modelId="{7FD77961-B562-4DA3-A67B-88CA4A588844}" type="presParOf" srcId="{E7DDFEF1-272D-4530-8E77-DD7932F87C3E}" destId="{78E8A21C-4B03-45AA-BDF9-85B2FEB32E38}" srcOrd="5" destOrd="0" presId="urn:microsoft.com/office/officeart/2005/8/layout/vList2"/>
    <dgm:cxn modelId="{D6D273F0-9EF9-4853-A9A9-CBB444C62B1F}" type="presParOf" srcId="{E7DDFEF1-272D-4530-8E77-DD7932F87C3E}" destId="{280CBB86-0E60-4871-85C8-D493FCE9C00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E1A04-BF39-4DD4-A103-3D54E2B6C71D}">
      <dsp:nvSpPr>
        <dsp:cNvPr id="0" name=""/>
        <dsp:cNvSpPr/>
      </dsp:nvSpPr>
      <dsp:spPr>
        <a:xfrm>
          <a:off x="0" y="85213"/>
          <a:ext cx="6513603" cy="137475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dirty="0"/>
            <a:t>Be aware of pests in your area and act in accordance with any regulations or quarantines to prevent spread</a:t>
          </a:r>
        </a:p>
      </dsp:txBody>
      <dsp:txXfrm>
        <a:off x="67110" y="152323"/>
        <a:ext cx="6379383" cy="1240530"/>
      </dsp:txXfrm>
    </dsp:sp>
    <dsp:sp modelId="{6EA16EBC-454A-46C8-8FC9-EDCAAEB09A55}">
      <dsp:nvSpPr>
        <dsp:cNvPr id="0" name=""/>
        <dsp:cNvSpPr/>
      </dsp:nvSpPr>
      <dsp:spPr>
        <a:xfrm>
          <a:off x="0" y="1531963"/>
          <a:ext cx="6513603" cy="137475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a:t>Avoid transporting pests through firewood, lumber, vehicles, fruits or vegetables, plants, or furniture</a:t>
          </a:r>
        </a:p>
      </dsp:txBody>
      <dsp:txXfrm>
        <a:off x="67110" y="1599073"/>
        <a:ext cx="6379383" cy="1240530"/>
      </dsp:txXfrm>
    </dsp:sp>
    <dsp:sp modelId="{B8CB00EA-24EE-4B5E-8015-96F8E92A19CE}">
      <dsp:nvSpPr>
        <dsp:cNvPr id="0" name=""/>
        <dsp:cNvSpPr/>
      </dsp:nvSpPr>
      <dsp:spPr>
        <a:xfrm>
          <a:off x="0" y="2978713"/>
          <a:ext cx="6513603" cy="137475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a:t>Report any suspicious sightings of pests or symptoms to a professional land manager, or your local USDA APHIS office</a:t>
          </a:r>
        </a:p>
      </dsp:txBody>
      <dsp:txXfrm>
        <a:off x="67110" y="3045823"/>
        <a:ext cx="6379383" cy="1240530"/>
      </dsp:txXfrm>
    </dsp:sp>
    <dsp:sp modelId="{280CBB86-0E60-4871-85C8-D493FCE9C004}">
      <dsp:nvSpPr>
        <dsp:cNvPr id="0" name=""/>
        <dsp:cNvSpPr/>
      </dsp:nvSpPr>
      <dsp:spPr>
        <a:xfrm>
          <a:off x="0" y="4425463"/>
          <a:ext cx="6513603" cy="137475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a:t>Clean boots, tires, and equipment after leaving areas that contain pests</a:t>
          </a:r>
        </a:p>
      </dsp:txBody>
      <dsp:txXfrm>
        <a:off x="67110" y="4492573"/>
        <a:ext cx="6379383" cy="12405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88B6A-7D56-48D3-9CFA-46525B64C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D9BB59-688B-489C-A46C-F8AD84626A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65FC49-1A82-4233-AA14-8ABD2754381E}"/>
              </a:ext>
            </a:extLst>
          </p:cNvPr>
          <p:cNvSpPr>
            <a:spLocks noGrp="1"/>
          </p:cNvSpPr>
          <p:nvPr>
            <p:ph type="dt" sz="half" idx="10"/>
          </p:nvPr>
        </p:nvSpPr>
        <p:spPr/>
        <p:txBody>
          <a:bodyPr/>
          <a:lstStyle/>
          <a:p>
            <a:fld id="{9B1D16F7-D456-4B08-AFEF-976EF86BC949}" type="datetimeFigureOut">
              <a:rPr lang="en-US" smtClean="0"/>
              <a:t>10/22/2020</a:t>
            </a:fld>
            <a:endParaRPr lang="en-US"/>
          </a:p>
        </p:txBody>
      </p:sp>
      <p:sp>
        <p:nvSpPr>
          <p:cNvPr id="5" name="Footer Placeholder 4">
            <a:extLst>
              <a:ext uri="{FF2B5EF4-FFF2-40B4-BE49-F238E27FC236}">
                <a16:creationId xmlns:a16="http://schemas.microsoft.com/office/drawing/2014/main" id="{AF4F5F7C-781B-4ADD-ACC5-6D5E71BB7D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BD3994-CF6A-427C-8171-4862A67DAB2F}"/>
              </a:ext>
            </a:extLst>
          </p:cNvPr>
          <p:cNvSpPr>
            <a:spLocks noGrp="1"/>
          </p:cNvSpPr>
          <p:nvPr>
            <p:ph type="sldNum" sz="quarter" idx="12"/>
          </p:nvPr>
        </p:nvSpPr>
        <p:spPr/>
        <p:txBody>
          <a:bodyPr/>
          <a:lstStyle/>
          <a:p>
            <a:fld id="{7BA11C2B-4211-4E5A-83DF-0A5CC40225E1}" type="slidenum">
              <a:rPr lang="en-US" smtClean="0"/>
              <a:t>‹#›</a:t>
            </a:fld>
            <a:endParaRPr lang="en-US"/>
          </a:p>
        </p:txBody>
      </p:sp>
    </p:spTree>
    <p:extLst>
      <p:ext uri="{BB962C8B-B14F-4D97-AF65-F5344CB8AC3E}">
        <p14:creationId xmlns:p14="http://schemas.microsoft.com/office/powerpoint/2010/main" val="3537187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4D036-06E7-40B5-9112-C90FE6F1D8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8766E4-ADCD-4C5C-A528-89528CBFD8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6DDCE-B085-4164-B243-B607E59CBEA7}"/>
              </a:ext>
            </a:extLst>
          </p:cNvPr>
          <p:cNvSpPr>
            <a:spLocks noGrp="1"/>
          </p:cNvSpPr>
          <p:nvPr>
            <p:ph type="dt" sz="half" idx="10"/>
          </p:nvPr>
        </p:nvSpPr>
        <p:spPr/>
        <p:txBody>
          <a:bodyPr/>
          <a:lstStyle/>
          <a:p>
            <a:fld id="{9B1D16F7-D456-4B08-AFEF-976EF86BC949}" type="datetimeFigureOut">
              <a:rPr lang="en-US" smtClean="0"/>
              <a:t>10/22/2020</a:t>
            </a:fld>
            <a:endParaRPr lang="en-US"/>
          </a:p>
        </p:txBody>
      </p:sp>
      <p:sp>
        <p:nvSpPr>
          <p:cNvPr id="5" name="Footer Placeholder 4">
            <a:extLst>
              <a:ext uri="{FF2B5EF4-FFF2-40B4-BE49-F238E27FC236}">
                <a16:creationId xmlns:a16="http://schemas.microsoft.com/office/drawing/2014/main" id="{20D8E7BC-170E-42AA-86DF-AFD9622993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9031E-BEF2-4CC4-A619-A455FBE6BEE5}"/>
              </a:ext>
            </a:extLst>
          </p:cNvPr>
          <p:cNvSpPr>
            <a:spLocks noGrp="1"/>
          </p:cNvSpPr>
          <p:nvPr>
            <p:ph type="sldNum" sz="quarter" idx="12"/>
          </p:nvPr>
        </p:nvSpPr>
        <p:spPr/>
        <p:txBody>
          <a:bodyPr/>
          <a:lstStyle/>
          <a:p>
            <a:fld id="{7BA11C2B-4211-4E5A-83DF-0A5CC40225E1}" type="slidenum">
              <a:rPr lang="en-US" smtClean="0"/>
              <a:t>‹#›</a:t>
            </a:fld>
            <a:endParaRPr lang="en-US"/>
          </a:p>
        </p:txBody>
      </p:sp>
    </p:spTree>
    <p:extLst>
      <p:ext uri="{BB962C8B-B14F-4D97-AF65-F5344CB8AC3E}">
        <p14:creationId xmlns:p14="http://schemas.microsoft.com/office/powerpoint/2010/main" val="611980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E5CBAC-49EA-4857-855B-273018AD0C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B80218-31E8-4BE2-81FC-7634B3C8DD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47A8F-3D72-4C6F-A4CF-FB66D8969BC6}"/>
              </a:ext>
            </a:extLst>
          </p:cNvPr>
          <p:cNvSpPr>
            <a:spLocks noGrp="1"/>
          </p:cNvSpPr>
          <p:nvPr>
            <p:ph type="dt" sz="half" idx="10"/>
          </p:nvPr>
        </p:nvSpPr>
        <p:spPr/>
        <p:txBody>
          <a:bodyPr/>
          <a:lstStyle/>
          <a:p>
            <a:fld id="{9B1D16F7-D456-4B08-AFEF-976EF86BC949}" type="datetimeFigureOut">
              <a:rPr lang="en-US" smtClean="0"/>
              <a:t>10/22/2020</a:t>
            </a:fld>
            <a:endParaRPr lang="en-US"/>
          </a:p>
        </p:txBody>
      </p:sp>
      <p:sp>
        <p:nvSpPr>
          <p:cNvPr id="5" name="Footer Placeholder 4">
            <a:extLst>
              <a:ext uri="{FF2B5EF4-FFF2-40B4-BE49-F238E27FC236}">
                <a16:creationId xmlns:a16="http://schemas.microsoft.com/office/drawing/2014/main" id="{1A100034-CBFC-4C5F-A08D-9311D9026E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06DAC5-CDC2-48CF-B37A-DE7DAE63D659}"/>
              </a:ext>
            </a:extLst>
          </p:cNvPr>
          <p:cNvSpPr>
            <a:spLocks noGrp="1"/>
          </p:cNvSpPr>
          <p:nvPr>
            <p:ph type="sldNum" sz="quarter" idx="12"/>
          </p:nvPr>
        </p:nvSpPr>
        <p:spPr/>
        <p:txBody>
          <a:bodyPr/>
          <a:lstStyle/>
          <a:p>
            <a:fld id="{7BA11C2B-4211-4E5A-83DF-0A5CC40225E1}" type="slidenum">
              <a:rPr lang="en-US" smtClean="0"/>
              <a:t>‹#›</a:t>
            </a:fld>
            <a:endParaRPr lang="en-US"/>
          </a:p>
        </p:txBody>
      </p:sp>
    </p:spTree>
    <p:extLst>
      <p:ext uri="{BB962C8B-B14F-4D97-AF65-F5344CB8AC3E}">
        <p14:creationId xmlns:p14="http://schemas.microsoft.com/office/powerpoint/2010/main" val="61997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D8A70-88E7-44DD-8675-3F3094C851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B89F58-8206-4ABD-9193-3D66AE1FC0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B0ACD4-6414-4A37-900A-87E0A4D796BB}"/>
              </a:ext>
            </a:extLst>
          </p:cNvPr>
          <p:cNvSpPr>
            <a:spLocks noGrp="1"/>
          </p:cNvSpPr>
          <p:nvPr>
            <p:ph type="dt" sz="half" idx="10"/>
          </p:nvPr>
        </p:nvSpPr>
        <p:spPr/>
        <p:txBody>
          <a:bodyPr/>
          <a:lstStyle/>
          <a:p>
            <a:fld id="{9B1D16F7-D456-4B08-AFEF-976EF86BC949}" type="datetimeFigureOut">
              <a:rPr lang="en-US" smtClean="0"/>
              <a:t>10/22/2020</a:t>
            </a:fld>
            <a:endParaRPr lang="en-US"/>
          </a:p>
        </p:txBody>
      </p:sp>
      <p:sp>
        <p:nvSpPr>
          <p:cNvPr id="5" name="Footer Placeholder 4">
            <a:extLst>
              <a:ext uri="{FF2B5EF4-FFF2-40B4-BE49-F238E27FC236}">
                <a16:creationId xmlns:a16="http://schemas.microsoft.com/office/drawing/2014/main" id="{D0A71486-D615-46D7-ACE6-F0BA691582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4F772-5FF1-49D6-B89C-DCEA513D950F}"/>
              </a:ext>
            </a:extLst>
          </p:cNvPr>
          <p:cNvSpPr>
            <a:spLocks noGrp="1"/>
          </p:cNvSpPr>
          <p:nvPr>
            <p:ph type="sldNum" sz="quarter" idx="12"/>
          </p:nvPr>
        </p:nvSpPr>
        <p:spPr/>
        <p:txBody>
          <a:bodyPr/>
          <a:lstStyle/>
          <a:p>
            <a:fld id="{7BA11C2B-4211-4E5A-83DF-0A5CC40225E1}" type="slidenum">
              <a:rPr lang="en-US" smtClean="0"/>
              <a:t>‹#›</a:t>
            </a:fld>
            <a:endParaRPr lang="en-US"/>
          </a:p>
        </p:txBody>
      </p:sp>
    </p:spTree>
    <p:extLst>
      <p:ext uri="{BB962C8B-B14F-4D97-AF65-F5344CB8AC3E}">
        <p14:creationId xmlns:p14="http://schemas.microsoft.com/office/powerpoint/2010/main" val="2353178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085B3-A5B7-41DE-A6B4-F41C77B198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7C2FE9-A35E-4C09-8DEB-36952CDBF2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FD0258-EED7-4429-88F0-2F0D4A75D962}"/>
              </a:ext>
            </a:extLst>
          </p:cNvPr>
          <p:cNvSpPr>
            <a:spLocks noGrp="1"/>
          </p:cNvSpPr>
          <p:nvPr>
            <p:ph type="dt" sz="half" idx="10"/>
          </p:nvPr>
        </p:nvSpPr>
        <p:spPr/>
        <p:txBody>
          <a:bodyPr/>
          <a:lstStyle/>
          <a:p>
            <a:fld id="{9B1D16F7-D456-4B08-AFEF-976EF86BC949}" type="datetimeFigureOut">
              <a:rPr lang="en-US" smtClean="0"/>
              <a:t>10/22/2020</a:t>
            </a:fld>
            <a:endParaRPr lang="en-US"/>
          </a:p>
        </p:txBody>
      </p:sp>
      <p:sp>
        <p:nvSpPr>
          <p:cNvPr id="5" name="Footer Placeholder 4">
            <a:extLst>
              <a:ext uri="{FF2B5EF4-FFF2-40B4-BE49-F238E27FC236}">
                <a16:creationId xmlns:a16="http://schemas.microsoft.com/office/drawing/2014/main" id="{FA932B44-1979-43DD-97C8-8FCCFF194D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1B73EC-A92D-4CF8-913B-61D5B1CAFADF}"/>
              </a:ext>
            </a:extLst>
          </p:cNvPr>
          <p:cNvSpPr>
            <a:spLocks noGrp="1"/>
          </p:cNvSpPr>
          <p:nvPr>
            <p:ph type="sldNum" sz="quarter" idx="12"/>
          </p:nvPr>
        </p:nvSpPr>
        <p:spPr/>
        <p:txBody>
          <a:bodyPr/>
          <a:lstStyle/>
          <a:p>
            <a:fld id="{7BA11C2B-4211-4E5A-83DF-0A5CC40225E1}" type="slidenum">
              <a:rPr lang="en-US" smtClean="0"/>
              <a:t>‹#›</a:t>
            </a:fld>
            <a:endParaRPr lang="en-US"/>
          </a:p>
        </p:txBody>
      </p:sp>
    </p:spTree>
    <p:extLst>
      <p:ext uri="{BB962C8B-B14F-4D97-AF65-F5344CB8AC3E}">
        <p14:creationId xmlns:p14="http://schemas.microsoft.com/office/powerpoint/2010/main" val="3899447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93D6F-D54B-4393-A145-D75C357BEC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5FC586-A406-4792-BD68-A484377F79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74C4CA-B2E0-4E3F-B099-9FC0EC76CE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D1354E-1AFC-4978-8CE3-9D391746456F}"/>
              </a:ext>
            </a:extLst>
          </p:cNvPr>
          <p:cNvSpPr>
            <a:spLocks noGrp="1"/>
          </p:cNvSpPr>
          <p:nvPr>
            <p:ph type="dt" sz="half" idx="10"/>
          </p:nvPr>
        </p:nvSpPr>
        <p:spPr/>
        <p:txBody>
          <a:bodyPr/>
          <a:lstStyle/>
          <a:p>
            <a:fld id="{9B1D16F7-D456-4B08-AFEF-976EF86BC949}" type="datetimeFigureOut">
              <a:rPr lang="en-US" smtClean="0"/>
              <a:t>10/22/2020</a:t>
            </a:fld>
            <a:endParaRPr lang="en-US"/>
          </a:p>
        </p:txBody>
      </p:sp>
      <p:sp>
        <p:nvSpPr>
          <p:cNvPr id="6" name="Footer Placeholder 5">
            <a:extLst>
              <a:ext uri="{FF2B5EF4-FFF2-40B4-BE49-F238E27FC236}">
                <a16:creationId xmlns:a16="http://schemas.microsoft.com/office/drawing/2014/main" id="{00664047-24B6-43C3-B594-8C5F5D23E0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F3EC7A-5D53-4BC0-A010-24875822D258}"/>
              </a:ext>
            </a:extLst>
          </p:cNvPr>
          <p:cNvSpPr>
            <a:spLocks noGrp="1"/>
          </p:cNvSpPr>
          <p:nvPr>
            <p:ph type="sldNum" sz="quarter" idx="12"/>
          </p:nvPr>
        </p:nvSpPr>
        <p:spPr/>
        <p:txBody>
          <a:bodyPr/>
          <a:lstStyle/>
          <a:p>
            <a:fld id="{7BA11C2B-4211-4E5A-83DF-0A5CC40225E1}" type="slidenum">
              <a:rPr lang="en-US" smtClean="0"/>
              <a:t>‹#›</a:t>
            </a:fld>
            <a:endParaRPr lang="en-US"/>
          </a:p>
        </p:txBody>
      </p:sp>
    </p:spTree>
    <p:extLst>
      <p:ext uri="{BB962C8B-B14F-4D97-AF65-F5344CB8AC3E}">
        <p14:creationId xmlns:p14="http://schemas.microsoft.com/office/powerpoint/2010/main" val="3925398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1B40C-5A47-4861-B03D-81673D812E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07AAF0-D7B2-4FF8-BCEB-060BA01A7E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D6AF8-F7FC-41CC-B350-B66FE8065B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49A7D3-423E-46C2-9F61-E28782DCBC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16AF78-7850-424B-992A-690940E0DB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1A3AA4-680A-4164-B5A1-D9EEFB3E75A8}"/>
              </a:ext>
            </a:extLst>
          </p:cNvPr>
          <p:cNvSpPr>
            <a:spLocks noGrp="1"/>
          </p:cNvSpPr>
          <p:nvPr>
            <p:ph type="dt" sz="half" idx="10"/>
          </p:nvPr>
        </p:nvSpPr>
        <p:spPr/>
        <p:txBody>
          <a:bodyPr/>
          <a:lstStyle/>
          <a:p>
            <a:fld id="{9B1D16F7-D456-4B08-AFEF-976EF86BC949}" type="datetimeFigureOut">
              <a:rPr lang="en-US" smtClean="0"/>
              <a:t>10/22/2020</a:t>
            </a:fld>
            <a:endParaRPr lang="en-US"/>
          </a:p>
        </p:txBody>
      </p:sp>
      <p:sp>
        <p:nvSpPr>
          <p:cNvPr id="8" name="Footer Placeholder 7">
            <a:extLst>
              <a:ext uri="{FF2B5EF4-FFF2-40B4-BE49-F238E27FC236}">
                <a16:creationId xmlns:a16="http://schemas.microsoft.com/office/drawing/2014/main" id="{C980BE14-5657-472F-BC0F-E8E23ECC85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0019FB-BB25-4C33-9A16-EA2A61B58038}"/>
              </a:ext>
            </a:extLst>
          </p:cNvPr>
          <p:cNvSpPr>
            <a:spLocks noGrp="1"/>
          </p:cNvSpPr>
          <p:nvPr>
            <p:ph type="sldNum" sz="quarter" idx="12"/>
          </p:nvPr>
        </p:nvSpPr>
        <p:spPr/>
        <p:txBody>
          <a:bodyPr/>
          <a:lstStyle/>
          <a:p>
            <a:fld id="{7BA11C2B-4211-4E5A-83DF-0A5CC40225E1}" type="slidenum">
              <a:rPr lang="en-US" smtClean="0"/>
              <a:t>‹#›</a:t>
            </a:fld>
            <a:endParaRPr lang="en-US"/>
          </a:p>
        </p:txBody>
      </p:sp>
    </p:spTree>
    <p:extLst>
      <p:ext uri="{BB962C8B-B14F-4D97-AF65-F5344CB8AC3E}">
        <p14:creationId xmlns:p14="http://schemas.microsoft.com/office/powerpoint/2010/main" val="1733011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C20DC-8572-455F-8808-B5FE38B792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E96A25-AEB4-416A-BFD4-0214E39B8AA1}"/>
              </a:ext>
            </a:extLst>
          </p:cNvPr>
          <p:cNvSpPr>
            <a:spLocks noGrp="1"/>
          </p:cNvSpPr>
          <p:nvPr>
            <p:ph type="dt" sz="half" idx="10"/>
          </p:nvPr>
        </p:nvSpPr>
        <p:spPr/>
        <p:txBody>
          <a:bodyPr/>
          <a:lstStyle/>
          <a:p>
            <a:fld id="{9B1D16F7-D456-4B08-AFEF-976EF86BC949}" type="datetimeFigureOut">
              <a:rPr lang="en-US" smtClean="0"/>
              <a:t>10/22/2020</a:t>
            </a:fld>
            <a:endParaRPr lang="en-US"/>
          </a:p>
        </p:txBody>
      </p:sp>
      <p:sp>
        <p:nvSpPr>
          <p:cNvPr id="4" name="Footer Placeholder 3">
            <a:extLst>
              <a:ext uri="{FF2B5EF4-FFF2-40B4-BE49-F238E27FC236}">
                <a16:creationId xmlns:a16="http://schemas.microsoft.com/office/drawing/2014/main" id="{A56D0EC1-5A38-4342-9D1D-6DDA1A0626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32B20C-9BCB-45C4-9E97-3BDC02AC7CAF}"/>
              </a:ext>
            </a:extLst>
          </p:cNvPr>
          <p:cNvSpPr>
            <a:spLocks noGrp="1"/>
          </p:cNvSpPr>
          <p:nvPr>
            <p:ph type="sldNum" sz="quarter" idx="12"/>
          </p:nvPr>
        </p:nvSpPr>
        <p:spPr/>
        <p:txBody>
          <a:bodyPr/>
          <a:lstStyle/>
          <a:p>
            <a:fld id="{7BA11C2B-4211-4E5A-83DF-0A5CC40225E1}" type="slidenum">
              <a:rPr lang="en-US" smtClean="0"/>
              <a:t>‹#›</a:t>
            </a:fld>
            <a:endParaRPr lang="en-US"/>
          </a:p>
        </p:txBody>
      </p:sp>
    </p:spTree>
    <p:extLst>
      <p:ext uri="{BB962C8B-B14F-4D97-AF65-F5344CB8AC3E}">
        <p14:creationId xmlns:p14="http://schemas.microsoft.com/office/powerpoint/2010/main" val="1226740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D8A7C6-4BDA-448A-87E7-F6B3E73F0ECE}"/>
              </a:ext>
            </a:extLst>
          </p:cNvPr>
          <p:cNvSpPr>
            <a:spLocks noGrp="1"/>
          </p:cNvSpPr>
          <p:nvPr>
            <p:ph type="dt" sz="half" idx="10"/>
          </p:nvPr>
        </p:nvSpPr>
        <p:spPr/>
        <p:txBody>
          <a:bodyPr/>
          <a:lstStyle/>
          <a:p>
            <a:fld id="{9B1D16F7-D456-4B08-AFEF-976EF86BC949}" type="datetimeFigureOut">
              <a:rPr lang="en-US" smtClean="0"/>
              <a:t>10/22/2020</a:t>
            </a:fld>
            <a:endParaRPr lang="en-US"/>
          </a:p>
        </p:txBody>
      </p:sp>
      <p:sp>
        <p:nvSpPr>
          <p:cNvPr id="3" name="Footer Placeholder 2">
            <a:extLst>
              <a:ext uri="{FF2B5EF4-FFF2-40B4-BE49-F238E27FC236}">
                <a16:creationId xmlns:a16="http://schemas.microsoft.com/office/drawing/2014/main" id="{D5AA3BDF-BCF0-41B0-B593-F50DF32FF7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C97C49-EE53-437B-8495-C2126C5BF3FA}"/>
              </a:ext>
            </a:extLst>
          </p:cNvPr>
          <p:cNvSpPr>
            <a:spLocks noGrp="1"/>
          </p:cNvSpPr>
          <p:nvPr>
            <p:ph type="sldNum" sz="quarter" idx="12"/>
          </p:nvPr>
        </p:nvSpPr>
        <p:spPr/>
        <p:txBody>
          <a:bodyPr/>
          <a:lstStyle/>
          <a:p>
            <a:fld id="{7BA11C2B-4211-4E5A-83DF-0A5CC40225E1}" type="slidenum">
              <a:rPr lang="en-US" smtClean="0"/>
              <a:t>‹#›</a:t>
            </a:fld>
            <a:endParaRPr lang="en-US"/>
          </a:p>
        </p:txBody>
      </p:sp>
    </p:spTree>
    <p:extLst>
      <p:ext uri="{BB962C8B-B14F-4D97-AF65-F5344CB8AC3E}">
        <p14:creationId xmlns:p14="http://schemas.microsoft.com/office/powerpoint/2010/main" val="1313226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3581B-6A16-4284-B1C1-2AF24C6BFD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E87D07-48F2-40E4-AC9F-FD3A7DCD1C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7D4D37-3E1A-48B4-B947-FAEF8E59E5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BA7137-F665-4211-9773-E9E226CE13FF}"/>
              </a:ext>
            </a:extLst>
          </p:cNvPr>
          <p:cNvSpPr>
            <a:spLocks noGrp="1"/>
          </p:cNvSpPr>
          <p:nvPr>
            <p:ph type="dt" sz="half" idx="10"/>
          </p:nvPr>
        </p:nvSpPr>
        <p:spPr/>
        <p:txBody>
          <a:bodyPr/>
          <a:lstStyle/>
          <a:p>
            <a:fld id="{9B1D16F7-D456-4B08-AFEF-976EF86BC949}" type="datetimeFigureOut">
              <a:rPr lang="en-US" smtClean="0"/>
              <a:t>10/22/2020</a:t>
            </a:fld>
            <a:endParaRPr lang="en-US"/>
          </a:p>
        </p:txBody>
      </p:sp>
      <p:sp>
        <p:nvSpPr>
          <p:cNvPr id="6" name="Footer Placeholder 5">
            <a:extLst>
              <a:ext uri="{FF2B5EF4-FFF2-40B4-BE49-F238E27FC236}">
                <a16:creationId xmlns:a16="http://schemas.microsoft.com/office/drawing/2014/main" id="{CA1B4A31-CAC7-4626-A19F-9AF6E46B8F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DC891B-CC00-4763-B7F9-BCC83AA4DE28}"/>
              </a:ext>
            </a:extLst>
          </p:cNvPr>
          <p:cNvSpPr>
            <a:spLocks noGrp="1"/>
          </p:cNvSpPr>
          <p:nvPr>
            <p:ph type="sldNum" sz="quarter" idx="12"/>
          </p:nvPr>
        </p:nvSpPr>
        <p:spPr/>
        <p:txBody>
          <a:bodyPr/>
          <a:lstStyle/>
          <a:p>
            <a:fld id="{7BA11C2B-4211-4E5A-83DF-0A5CC40225E1}" type="slidenum">
              <a:rPr lang="en-US" smtClean="0"/>
              <a:t>‹#›</a:t>
            </a:fld>
            <a:endParaRPr lang="en-US"/>
          </a:p>
        </p:txBody>
      </p:sp>
    </p:spTree>
    <p:extLst>
      <p:ext uri="{BB962C8B-B14F-4D97-AF65-F5344CB8AC3E}">
        <p14:creationId xmlns:p14="http://schemas.microsoft.com/office/powerpoint/2010/main" val="2085071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93219-2BB4-4B5C-846A-768EADF59E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3FA176-F9C2-4FCA-BF1C-17A05C2A25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9C06D8-772C-422F-8D81-04BF4CCB50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900113-158C-4099-A473-4A961DD6780D}"/>
              </a:ext>
            </a:extLst>
          </p:cNvPr>
          <p:cNvSpPr>
            <a:spLocks noGrp="1"/>
          </p:cNvSpPr>
          <p:nvPr>
            <p:ph type="dt" sz="half" idx="10"/>
          </p:nvPr>
        </p:nvSpPr>
        <p:spPr/>
        <p:txBody>
          <a:bodyPr/>
          <a:lstStyle/>
          <a:p>
            <a:fld id="{9B1D16F7-D456-4B08-AFEF-976EF86BC949}" type="datetimeFigureOut">
              <a:rPr lang="en-US" smtClean="0"/>
              <a:t>10/22/2020</a:t>
            </a:fld>
            <a:endParaRPr lang="en-US"/>
          </a:p>
        </p:txBody>
      </p:sp>
      <p:sp>
        <p:nvSpPr>
          <p:cNvPr id="6" name="Footer Placeholder 5">
            <a:extLst>
              <a:ext uri="{FF2B5EF4-FFF2-40B4-BE49-F238E27FC236}">
                <a16:creationId xmlns:a16="http://schemas.microsoft.com/office/drawing/2014/main" id="{789CF20D-AC8D-4E8D-B50B-C49E95319E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53CC39-43E7-4499-94C4-6D1B5675301D}"/>
              </a:ext>
            </a:extLst>
          </p:cNvPr>
          <p:cNvSpPr>
            <a:spLocks noGrp="1"/>
          </p:cNvSpPr>
          <p:nvPr>
            <p:ph type="sldNum" sz="quarter" idx="12"/>
          </p:nvPr>
        </p:nvSpPr>
        <p:spPr/>
        <p:txBody>
          <a:bodyPr/>
          <a:lstStyle/>
          <a:p>
            <a:fld id="{7BA11C2B-4211-4E5A-83DF-0A5CC40225E1}" type="slidenum">
              <a:rPr lang="en-US" smtClean="0"/>
              <a:t>‹#›</a:t>
            </a:fld>
            <a:endParaRPr lang="en-US"/>
          </a:p>
        </p:txBody>
      </p:sp>
    </p:spTree>
    <p:extLst>
      <p:ext uri="{BB962C8B-B14F-4D97-AF65-F5344CB8AC3E}">
        <p14:creationId xmlns:p14="http://schemas.microsoft.com/office/powerpoint/2010/main" val="3447700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6232A3-C981-47D4-860D-847A433E5D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830F5D-3D08-43F9-80CA-A0D8981F76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554682-5B7D-4B87-BADE-0FAEC5E3DD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1D16F7-D456-4B08-AFEF-976EF86BC949}" type="datetimeFigureOut">
              <a:rPr lang="en-US" smtClean="0"/>
              <a:t>10/22/2020</a:t>
            </a:fld>
            <a:endParaRPr lang="en-US"/>
          </a:p>
        </p:txBody>
      </p:sp>
      <p:sp>
        <p:nvSpPr>
          <p:cNvPr id="5" name="Footer Placeholder 4">
            <a:extLst>
              <a:ext uri="{FF2B5EF4-FFF2-40B4-BE49-F238E27FC236}">
                <a16:creationId xmlns:a16="http://schemas.microsoft.com/office/drawing/2014/main" id="{D20A2845-A5B4-4F60-B60B-5B23AB6CC3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3D7558-CE91-4E60-B8A0-4366DFADB7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A11C2B-4211-4E5A-83DF-0A5CC40225E1}" type="slidenum">
              <a:rPr lang="en-US" smtClean="0"/>
              <a:t>‹#›</a:t>
            </a:fld>
            <a:endParaRPr lang="en-US"/>
          </a:p>
        </p:txBody>
      </p:sp>
    </p:spTree>
    <p:extLst>
      <p:ext uri="{BB962C8B-B14F-4D97-AF65-F5344CB8AC3E}">
        <p14:creationId xmlns:p14="http://schemas.microsoft.com/office/powerpoint/2010/main" val="17278624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59F003-E00A-43F9-91DC-CC54E3B874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green plant&#10;&#10;Description automatically generated">
            <a:extLst>
              <a:ext uri="{FF2B5EF4-FFF2-40B4-BE49-F238E27FC236}">
                <a16:creationId xmlns:a16="http://schemas.microsoft.com/office/drawing/2014/main" id="{CC2EE86A-5237-40EC-AD60-619ECD367AAB}"/>
              </a:ext>
            </a:extLst>
          </p:cNvPr>
          <p:cNvPicPr>
            <a:picLocks noChangeAspect="1"/>
          </p:cNvPicPr>
          <p:nvPr/>
        </p:nvPicPr>
        <p:blipFill rotWithShape="1">
          <a:blip r:embed="rId2">
            <a:extLst>
              <a:ext uri="{28A0092B-C50C-407E-A947-70E740481C1C}">
                <a14:useLocalDpi xmlns:a14="http://schemas.microsoft.com/office/drawing/2010/main" val="0"/>
              </a:ext>
            </a:extLst>
          </a:blip>
          <a:srcRect l="2741" t="9091" r="6350"/>
          <a:stretch/>
        </p:blipFill>
        <p:spPr>
          <a:xfrm>
            <a:off x="0" y="1010"/>
            <a:ext cx="12192000" cy="6855979"/>
          </a:xfrm>
          <a:prstGeom prst="rect">
            <a:avLst/>
          </a:prstGeom>
        </p:spPr>
      </p:pic>
      <p:sp>
        <p:nvSpPr>
          <p:cNvPr id="13" name="Rectangle 12">
            <a:extLst>
              <a:ext uri="{FF2B5EF4-FFF2-40B4-BE49-F238E27FC236}">
                <a16:creationId xmlns:a16="http://schemas.microsoft.com/office/drawing/2014/main" id="{D74A4382-E3AD-430A-9A1F-DFA3E0E77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B3E70A-78C2-486A-8270-442C16039EA6}"/>
              </a:ext>
            </a:extLst>
          </p:cNvPr>
          <p:cNvSpPr>
            <a:spLocks noGrp="1"/>
          </p:cNvSpPr>
          <p:nvPr>
            <p:ph type="ctrTitle"/>
          </p:nvPr>
        </p:nvSpPr>
        <p:spPr>
          <a:xfrm>
            <a:off x="404553" y="3091928"/>
            <a:ext cx="9078562" cy="2387600"/>
          </a:xfrm>
        </p:spPr>
        <p:txBody>
          <a:bodyPr>
            <a:normAutofit/>
          </a:bodyPr>
          <a:lstStyle/>
          <a:p>
            <a:pPr algn="l"/>
            <a:r>
              <a:rPr lang="en-US" sz="5100">
                <a:latin typeface="Arial" panose="020B0604020202020204" pitchFamily="34" charset="0"/>
                <a:ea typeface="Cambria" panose="02040503050406030204" pitchFamily="18" charset="0"/>
                <a:cs typeface="Arial" panose="020B0604020202020204" pitchFamily="34" charset="0"/>
              </a:rPr>
              <a:t>The Illinois Forestry Development Council and Illinois Forest Management</a:t>
            </a:r>
          </a:p>
        </p:txBody>
      </p:sp>
      <p:sp>
        <p:nvSpPr>
          <p:cNvPr id="15" name="Rectangle: Rounded Corners 14">
            <a:extLst>
              <a:ext uri="{FF2B5EF4-FFF2-40B4-BE49-F238E27FC236}">
                <a16:creationId xmlns:a16="http://schemas.microsoft.com/office/drawing/2014/main" id="{79F40191-0F44-4FD1-82CC-ACB507C14B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6B97C536-39D6-48B5-85C1-7AD54721316E}"/>
              </a:ext>
            </a:extLst>
          </p:cNvPr>
          <p:cNvSpPr>
            <a:spLocks noGrp="1"/>
          </p:cNvSpPr>
          <p:nvPr>
            <p:ph type="subTitle" idx="1"/>
          </p:nvPr>
        </p:nvSpPr>
        <p:spPr>
          <a:xfrm>
            <a:off x="404553" y="5624945"/>
            <a:ext cx="9078562" cy="592975"/>
          </a:xfrm>
        </p:spPr>
        <p:txBody>
          <a:bodyPr anchor="ctr">
            <a:normAutofit/>
          </a:bodyPr>
          <a:lstStyle/>
          <a:p>
            <a:pPr algn="l"/>
            <a:endParaRPr lang="en-US" dirty="0"/>
          </a:p>
        </p:txBody>
      </p:sp>
    </p:spTree>
    <p:extLst>
      <p:ext uri="{BB962C8B-B14F-4D97-AF65-F5344CB8AC3E}">
        <p14:creationId xmlns:p14="http://schemas.microsoft.com/office/powerpoint/2010/main" val="209497235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15175-8809-4CFF-B738-B5997067D769}"/>
              </a:ext>
            </a:extLst>
          </p:cNvPr>
          <p:cNvSpPr>
            <a:spLocks noGrp="1"/>
          </p:cNvSpPr>
          <p:nvPr>
            <p:ph type="title"/>
          </p:nvPr>
        </p:nvSpPr>
        <p:spPr>
          <a:xfrm>
            <a:off x="257361" y="803325"/>
            <a:ext cx="5819176" cy="1325563"/>
          </a:xfrm>
        </p:spPr>
        <p:txBody>
          <a:bodyPr>
            <a:normAutofit/>
          </a:bodyPr>
          <a:lstStyle/>
          <a:p>
            <a:r>
              <a:rPr lang="en-US" sz="3700" dirty="0"/>
              <a:t>Importance of Disturbance in Oak-hickory Forest</a:t>
            </a:r>
          </a:p>
        </p:txBody>
      </p:sp>
      <p:sp>
        <p:nvSpPr>
          <p:cNvPr id="3" name="Content Placeholder 2">
            <a:extLst>
              <a:ext uri="{FF2B5EF4-FFF2-40B4-BE49-F238E27FC236}">
                <a16:creationId xmlns:a16="http://schemas.microsoft.com/office/drawing/2014/main" id="{5F4CB3E5-3606-48F6-BDAE-16BDBC4D59AC}"/>
              </a:ext>
            </a:extLst>
          </p:cNvPr>
          <p:cNvSpPr>
            <a:spLocks noGrp="1"/>
          </p:cNvSpPr>
          <p:nvPr>
            <p:ph idx="1"/>
          </p:nvPr>
        </p:nvSpPr>
        <p:spPr>
          <a:xfrm>
            <a:off x="467324" y="2279018"/>
            <a:ext cx="5819176" cy="4301396"/>
          </a:xfrm>
        </p:spPr>
        <p:txBody>
          <a:bodyPr anchor="t">
            <a:normAutofit/>
          </a:bodyPr>
          <a:lstStyle/>
          <a:p>
            <a:r>
              <a:rPr lang="en-US" sz="2000" dirty="0"/>
              <a:t>Oaks respond well to natural disturbances (fire, wind, ice, tornadoes)</a:t>
            </a:r>
          </a:p>
          <a:p>
            <a:r>
              <a:rPr lang="en-US" sz="2000" dirty="0"/>
              <a:t>Decreases in the frequency of beneficial disturbances like fire and thinning have contributed to suppression of oak seedlings and an increase in abundance of non-oak seedlings</a:t>
            </a:r>
          </a:p>
          <a:p>
            <a:r>
              <a:rPr lang="en-US" sz="2000" dirty="0"/>
              <a:t>Oaks require light and space to grow into the canopy</a:t>
            </a:r>
          </a:p>
          <a:p>
            <a:r>
              <a:rPr lang="en-US" sz="2000" dirty="0"/>
              <a:t>Without ample light and space, oaks are outcompeted by shade-tolerant species such as sugar maple/beech</a:t>
            </a:r>
          </a:p>
          <a:p>
            <a:r>
              <a:rPr lang="en-US" sz="2000" dirty="0"/>
              <a:t>Forest management techniques used today mimic natural disturbance in forests</a:t>
            </a:r>
          </a:p>
          <a:p>
            <a:endParaRPr lang="en-US" sz="1700" dirty="0"/>
          </a:p>
        </p:txBody>
      </p:sp>
      <p:sp>
        <p:nvSpPr>
          <p:cNvPr id="12" name="Freeform: Shape 11">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lose up of a tree&#10;&#10;Description automatically generated">
            <a:extLst>
              <a:ext uri="{FF2B5EF4-FFF2-40B4-BE49-F238E27FC236}">
                <a16:creationId xmlns:a16="http://schemas.microsoft.com/office/drawing/2014/main" id="{710F8962-CBFD-48D3-BF94-C3DB9F10297A}"/>
              </a:ext>
            </a:extLst>
          </p:cNvPr>
          <p:cNvPicPr>
            <a:picLocks noChangeAspect="1"/>
          </p:cNvPicPr>
          <p:nvPr/>
        </p:nvPicPr>
        <p:blipFill rotWithShape="1">
          <a:blip r:embed="rId2">
            <a:extLst>
              <a:ext uri="{28A0092B-C50C-407E-A947-70E740481C1C}">
                <a14:useLocalDpi xmlns:a14="http://schemas.microsoft.com/office/drawing/2010/main" val="0"/>
              </a:ext>
            </a:extLst>
          </a:blip>
          <a:srcRect l="3768" r="-2"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81162393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94AA2BD-2E3F-4B1D-8127-5744B81153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F84B70-0264-4D68-B452-B5343DEA96EB}"/>
              </a:ext>
            </a:extLst>
          </p:cNvPr>
          <p:cNvSpPr>
            <a:spLocks noGrp="1"/>
          </p:cNvSpPr>
          <p:nvPr>
            <p:ph type="title"/>
          </p:nvPr>
        </p:nvSpPr>
        <p:spPr>
          <a:xfrm>
            <a:off x="411480" y="987552"/>
            <a:ext cx="4485861" cy="1088136"/>
          </a:xfrm>
        </p:spPr>
        <p:txBody>
          <a:bodyPr anchor="b">
            <a:normAutofit/>
          </a:bodyPr>
          <a:lstStyle/>
          <a:p>
            <a:r>
              <a:rPr lang="en-US" sz="3400"/>
              <a:t>Thinning in Oak-hickory Forest</a:t>
            </a:r>
          </a:p>
        </p:txBody>
      </p:sp>
      <p:sp>
        <p:nvSpPr>
          <p:cNvPr id="23" name="Rectangle 22">
            <a:extLst>
              <a:ext uri="{FF2B5EF4-FFF2-40B4-BE49-F238E27FC236}">
                <a16:creationId xmlns:a16="http://schemas.microsoft.com/office/drawing/2014/main" id="{4BD02261-2DC8-4AA8-9E16-7751AE8924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3D752CF2-2291-40B5-B462-C17B174C10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D2707A7-EF7B-4B3F-A6FA-962A568914CD}"/>
              </a:ext>
            </a:extLst>
          </p:cNvPr>
          <p:cNvSpPr>
            <a:spLocks noGrp="1"/>
          </p:cNvSpPr>
          <p:nvPr>
            <p:ph idx="1"/>
          </p:nvPr>
        </p:nvSpPr>
        <p:spPr>
          <a:xfrm>
            <a:off x="411479" y="2688336"/>
            <a:ext cx="4498848" cy="3584448"/>
          </a:xfrm>
        </p:spPr>
        <p:txBody>
          <a:bodyPr anchor="t">
            <a:normAutofit/>
          </a:bodyPr>
          <a:lstStyle/>
          <a:p>
            <a:r>
              <a:rPr lang="en-US" sz="1800"/>
              <a:t>Forest Stand Improvement (FSI) is the technique of thinning the amount of trees in a forested area</a:t>
            </a:r>
          </a:p>
          <a:p>
            <a:r>
              <a:rPr lang="en-US" sz="1800"/>
              <a:t>Less desirable species and competitors of oaks are removed from the forest canopy</a:t>
            </a:r>
          </a:p>
          <a:p>
            <a:r>
              <a:rPr lang="en-US" sz="1800"/>
              <a:t>Strategically removing species such as sugar maple, beech, elm etc.</a:t>
            </a:r>
          </a:p>
          <a:p>
            <a:r>
              <a:rPr lang="en-US" sz="1800"/>
              <a:t>Opens canopy to allow sunlight through the forest canopy</a:t>
            </a:r>
          </a:p>
          <a:p>
            <a:r>
              <a:rPr lang="en-US" sz="1800"/>
              <a:t>Helps establish oak seedlings, and releases existing suppressed oaks</a:t>
            </a:r>
          </a:p>
          <a:p>
            <a:endParaRPr lang="en-US" sz="1800"/>
          </a:p>
        </p:txBody>
      </p:sp>
      <p:pic>
        <p:nvPicPr>
          <p:cNvPr id="7" name="Picture 6" descr="A tree in the middle of a forest&#10;&#10;Description automatically generated">
            <a:extLst>
              <a:ext uri="{FF2B5EF4-FFF2-40B4-BE49-F238E27FC236}">
                <a16:creationId xmlns:a16="http://schemas.microsoft.com/office/drawing/2014/main" id="{978D6714-F5FF-4D35-96E0-7C8F2FA1BC06}"/>
              </a:ext>
            </a:extLst>
          </p:cNvPr>
          <p:cNvPicPr>
            <a:picLocks noChangeAspect="1"/>
          </p:cNvPicPr>
          <p:nvPr/>
        </p:nvPicPr>
        <p:blipFill rotWithShape="1">
          <a:blip r:embed="rId2">
            <a:extLst>
              <a:ext uri="{28A0092B-C50C-407E-A947-70E740481C1C}">
                <a14:useLocalDpi xmlns:a14="http://schemas.microsoft.com/office/drawing/2010/main" val="0"/>
              </a:ext>
            </a:extLst>
          </a:blip>
          <a:srcRect l="19033" r="24755"/>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8" name="Rectangle: Rounded Corners 7">
            <a:extLst>
              <a:ext uri="{FF2B5EF4-FFF2-40B4-BE49-F238E27FC236}">
                <a16:creationId xmlns:a16="http://schemas.microsoft.com/office/drawing/2014/main" id="{0EBDB1E4-30D5-4D03-97FC-C5B945A68484}"/>
              </a:ext>
            </a:extLst>
          </p:cNvPr>
          <p:cNvSpPr/>
          <p:nvPr/>
        </p:nvSpPr>
        <p:spPr>
          <a:xfrm>
            <a:off x="9070258" y="5800068"/>
            <a:ext cx="3121742" cy="1057922"/>
          </a:xfrm>
          <a:prstGeom prst="roundRect">
            <a:avLst/>
          </a:prstGeom>
          <a:solidFill>
            <a:schemeClr val="bg2">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938B455-91FE-4C93-943A-F9B687BBBFB2}"/>
              </a:ext>
            </a:extLst>
          </p:cNvPr>
          <p:cNvSpPr txBox="1"/>
          <p:nvPr/>
        </p:nvSpPr>
        <p:spPr>
          <a:xfrm>
            <a:off x="9242322" y="5962650"/>
            <a:ext cx="2949678" cy="830997"/>
          </a:xfrm>
          <a:prstGeom prst="rect">
            <a:avLst/>
          </a:prstGeom>
          <a:noFill/>
        </p:spPr>
        <p:txBody>
          <a:bodyPr wrap="square" rtlCol="0">
            <a:spAutoFit/>
          </a:bodyPr>
          <a:lstStyle/>
          <a:p>
            <a:pPr>
              <a:spcAft>
                <a:spcPts val="600"/>
              </a:spcAft>
            </a:pPr>
            <a:r>
              <a:rPr lang="en-US" sz="1600" b="1" dirty="0"/>
              <a:t>Image Description: </a:t>
            </a:r>
            <a:r>
              <a:rPr lang="en-US" sz="1600" dirty="0"/>
              <a:t>A thinned canopy after Forest Stand Improvement (FSI) management.</a:t>
            </a:r>
            <a:endParaRPr lang="en-US" sz="1600"/>
          </a:p>
        </p:txBody>
      </p:sp>
    </p:spTree>
    <p:extLst>
      <p:ext uri="{BB962C8B-B14F-4D97-AF65-F5344CB8AC3E}">
        <p14:creationId xmlns:p14="http://schemas.microsoft.com/office/powerpoint/2010/main" val="1477496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2B886CF-D3D5-4CDE-A0D0-35994223D8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ree in a forest&#10;&#10;Description automatically generated">
            <a:extLst>
              <a:ext uri="{FF2B5EF4-FFF2-40B4-BE49-F238E27FC236}">
                <a16:creationId xmlns:a16="http://schemas.microsoft.com/office/drawing/2014/main" id="{0B951D17-7C6A-48A4-B2BD-3653D675A438}"/>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31283" b="26530"/>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382E71F4-D030-4BB1-A3CF-F05B47099B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3D93209-E710-4E24-8089-E79FAB8B89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2376" y="891540"/>
            <a:ext cx="6100192"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2D2327-6265-4D6B-BDEF-38DD5E948727}"/>
              </a:ext>
            </a:extLst>
          </p:cNvPr>
          <p:cNvSpPr>
            <a:spLocks noGrp="1"/>
          </p:cNvSpPr>
          <p:nvPr>
            <p:ph type="title"/>
          </p:nvPr>
        </p:nvSpPr>
        <p:spPr>
          <a:xfrm>
            <a:off x="1078752" y="1054121"/>
            <a:ext cx="5067537" cy="1184112"/>
          </a:xfrm>
        </p:spPr>
        <p:txBody>
          <a:bodyPr>
            <a:normAutofit/>
          </a:bodyPr>
          <a:lstStyle/>
          <a:p>
            <a:r>
              <a:rPr lang="en-US" sz="3700" dirty="0"/>
              <a:t>Prescribed Fire in Oak-hickory Forests</a:t>
            </a:r>
          </a:p>
        </p:txBody>
      </p:sp>
      <p:sp>
        <p:nvSpPr>
          <p:cNvPr id="3" name="Content Placeholder 2">
            <a:extLst>
              <a:ext uri="{FF2B5EF4-FFF2-40B4-BE49-F238E27FC236}">
                <a16:creationId xmlns:a16="http://schemas.microsoft.com/office/drawing/2014/main" id="{4CBCC5B2-EEFF-4E9F-8A59-E5B20F301069}"/>
              </a:ext>
            </a:extLst>
          </p:cNvPr>
          <p:cNvSpPr>
            <a:spLocks noGrp="1"/>
          </p:cNvSpPr>
          <p:nvPr>
            <p:ph idx="1"/>
          </p:nvPr>
        </p:nvSpPr>
        <p:spPr>
          <a:xfrm>
            <a:off x="1078992" y="2399100"/>
            <a:ext cx="5067294" cy="3400968"/>
          </a:xfrm>
        </p:spPr>
        <p:txBody>
          <a:bodyPr>
            <a:normAutofit/>
          </a:bodyPr>
          <a:lstStyle/>
          <a:p>
            <a:r>
              <a:rPr lang="en-US" sz="2000" dirty="0"/>
              <a:t>Introducing controlled fire to a forest reduces </a:t>
            </a:r>
            <a:r>
              <a:rPr lang="en-US" sz="2000" dirty="0" err="1"/>
              <a:t>midstory</a:t>
            </a:r>
            <a:r>
              <a:rPr lang="en-US" sz="2000" dirty="0"/>
              <a:t> and forest floor vegetation</a:t>
            </a:r>
          </a:p>
          <a:p>
            <a:r>
              <a:rPr lang="en-US" sz="2000" dirty="0"/>
              <a:t>Helps reduce shading and oak competition</a:t>
            </a:r>
          </a:p>
          <a:p>
            <a:r>
              <a:rPr lang="en-US" sz="2000" dirty="0"/>
              <a:t>Reduces soil surface moisture which can discourage establishment of oak competitors</a:t>
            </a:r>
          </a:p>
          <a:p>
            <a:r>
              <a:rPr lang="en-US" sz="2000" dirty="0"/>
              <a:t>Should always be conducted with the planning and oversight of a professional forester</a:t>
            </a:r>
          </a:p>
        </p:txBody>
      </p:sp>
      <p:sp>
        <p:nvSpPr>
          <p:cNvPr id="8" name="Rectangle: Rounded Corners 7">
            <a:extLst>
              <a:ext uri="{FF2B5EF4-FFF2-40B4-BE49-F238E27FC236}">
                <a16:creationId xmlns:a16="http://schemas.microsoft.com/office/drawing/2014/main" id="{D3128698-5973-4DC0-9BFB-17CA142C1CF4}"/>
              </a:ext>
            </a:extLst>
          </p:cNvPr>
          <p:cNvSpPr/>
          <p:nvPr/>
        </p:nvSpPr>
        <p:spPr>
          <a:xfrm>
            <a:off x="8259096" y="6150077"/>
            <a:ext cx="3932598" cy="707923"/>
          </a:xfrm>
          <a:prstGeom prst="roundRect">
            <a:avLst/>
          </a:prstGeom>
          <a:solidFill>
            <a:schemeClr val="bg2">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7A16319-5D8A-4078-B323-8F95A5412DAB}"/>
              </a:ext>
            </a:extLst>
          </p:cNvPr>
          <p:cNvSpPr txBox="1"/>
          <p:nvPr/>
        </p:nvSpPr>
        <p:spPr>
          <a:xfrm>
            <a:off x="8362336" y="6273215"/>
            <a:ext cx="4041058" cy="584775"/>
          </a:xfrm>
          <a:prstGeom prst="rect">
            <a:avLst/>
          </a:prstGeom>
          <a:noFill/>
        </p:spPr>
        <p:txBody>
          <a:bodyPr wrap="square" rtlCol="0">
            <a:spAutoFit/>
          </a:bodyPr>
          <a:lstStyle/>
          <a:p>
            <a:r>
              <a:rPr lang="en-US" sz="1600" b="1" dirty="0"/>
              <a:t>Image Description: </a:t>
            </a:r>
            <a:r>
              <a:rPr lang="en-US" sz="1600" dirty="0"/>
              <a:t>A successful prescribed burn carrying through the forest understory.</a:t>
            </a:r>
            <a:endParaRPr lang="en-US" sz="1600" b="1" dirty="0"/>
          </a:p>
        </p:txBody>
      </p:sp>
    </p:spTree>
    <p:extLst>
      <p:ext uri="{BB962C8B-B14F-4D97-AF65-F5344CB8AC3E}">
        <p14:creationId xmlns:p14="http://schemas.microsoft.com/office/powerpoint/2010/main" val="2801393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E7D5AF-6E78-487C-B3C8-CE71761F5B07}"/>
              </a:ext>
            </a:extLst>
          </p:cNvPr>
          <p:cNvSpPr>
            <a:spLocks noGrp="1"/>
          </p:cNvSpPr>
          <p:nvPr>
            <p:ph type="title"/>
          </p:nvPr>
        </p:nvSpPr>
        <p:spPr>
          <a:xfrm>
            <a:off x="4653441" y="321734"/>
            <a:ext cx="6895092" cy="1135737"/>
          </a:xfrm>
        </p:spPr>
        <p:txBody>
          <a:bodyPr>
            <a:normAutofit/>
          </a:bodyPr>
          <a:lstStyle/>
          <a:p>
            <a:r>
              <a:rPr lang="en-US" sz="3700" dirty="0"/>
              <a:t>Fragmentation of Forested Areas</a:t>
            </a:r>
          </a:p>
        </p:txBody>
      </p:sp>
      <p:pic>
        <p:nvPicPr>
          <p:cNvPr id="4" name="Picture 3">
            <a:extLst>
              <a:ext uri="{FF2B5EF4-FFF2-40B4-BE49-F238E27FC236}">
                <a16:creationId xmlns:a16="http://schemas.microsoft.com/office/drawing/2014/main" id="{1CDC178E-9F3E-4DE0-B818-AADB2115D35F}"/>
              </a:ext>
            </a:extLst>
          </p:cNvPr>
          <p:cNvPicPr>
            <a:picLocks noChangeAspect="1"/>
          </p:cNvPicPr>
          <p:nvPr/>
        </p:nvPicPr>
        <p:blipFill>
          <a:blip r:embed="rId2"/>
          <a:stretch>
            <a:fillRect/>
          </a:stretch>
        </p:blipFill>
        <p:spPr>
          <a:xfrm>
            <a:off x="800033" y="713127"/>
            <a:ext cx="3259046" cy="5431745"/>
          </a:xfrm>
          <a:prstGeom prst="rect">
            <a:avLst/>
          </a:prstGeom>
        </p:spPr>
      </p:pic>
      <p:grpSp>
        <p:nvGrpSpPr>
          <p:cNvPr id="11" name="Group 10">
            <a:extLst>
              <a:ext uri="{FF2B5EF4-FFF2-40B4-BE49-F238E27FC236}">
                <a16:creationId xmlns:a16="http://schemas.microsoft.com/office/drawing/2014/main" id="{C34A4475-365F-4381-A542-4698D63774B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1097280" cy="1097280"/>
            <a:chOff x="11094720" y="0"/>
            <a:chExt cx="1097280" cy="1097280"/>
          </a:xfrm>
        </p:grpSpPr>
        <p:sp>
          <p:nvSpPr>
            <p:cNvPr id="12" name="Isosceles Triangle 11">
              <a:extLst>
                <a:ext uri="{FF2B5EF4-FFF2-40B4-BE49-F238E27FC236}">
                  <a16:creationId xmlns:a16="http://schemas.microsoft.com/office/drawing/2014/main" id="{148F8F8B-B172-475E-9119-57F2A1C879F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B0349D0-97A5-4654-A515-C72EA9E0B02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AE2E5BF8-6B95-423A-B29A-3EA6F6EAC774}"/>
              </a:ext>
            </a:extLst>
          </p:cNvPr>
          <p:cNvSpPr>
            <a:spLocks noGrp="1"/>
          </p:cNvSpPr>
          <p:nvPr>
            <p:ph idx="1"/>
          </p:nvPr>
        </p:nvSpPr>
        <p:spPr>
          <a:xfrm>
            <a:off x="4653440" y="1782981"/>
            <a:ext cx="6895092" cy="4393982"/>
          </a:xfrm>
        </p:spPr>
        <p:txBody>
          <a:bodyPr>
            <a:normAutofit/>
          </a:bodyPr>
          <a:lstStyle/>
          <a:p>
            <a:r>
              <a:rPr lang="en-US" sz="2000" dirty="0"/>
              <a:t>Illinois’ forestland predominantly held by private landowners</a:t>
            </a:r>
          </a:p>
          <a:p>
            <a:r>
              <a:rPr lang="en-US" sz="2000" dirty="0"/>
              <a:t>An estimated 3.5 million acres privately owned (77% of Illinois forest)</a:t>
            </a:r>
          </a:p>
          <a:p>
            <a:r>
              <a:rPr lang="en-US" sz="2000" dirty="0"/>
              <a:t>Harmful consequences of fragmentation include a loss of biodiversity, increased populations of non-native species, and changes in living organisms and environmental conditions</a:t>
            </a:r>
          </a:p>
          <a:p>
            <a:r>
              <a:rPr lang="en-US" sz="2000" dirty="0"/>
              <a:t>Process accelerated when more and more people seek to purchase land</a:t>
            </a:r>
          </a:p>
          <a:p>
            <a:r>
              <a:rPr lang="en-US" sz="2000" dirty="0"/>
              <a:t>Increasing need for responsible forest management in privately owned forest</a:t>
            </a:r>
          </a:p>
        </p:txBody>
      </p:sp>
      <p:grpSp>
        <p:nvGrpSpPr>
          <p:cNvPr id="15" name="Group 14">
            <a:extLst>
              <a:ext uri="{FF2B5EF4-FFF2-40B4-BE49-F238E27FC236}">
                <a16:creationId xmlns:a16="http://schemas.microsoft.com/office/drawing/2014/main" id="{DC8D6E3B-FFED-480F-941D-FE376375B8B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63691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BB8B01-3081-4971-81D2-5F0925991EA8}"/>
              </a:ext>
            </a:extLst>
          </p:cNvPr>
          <p:cNvSpPr>
            <a:spLocks noGrp="1"/>
          </p:cNvSpPr>
          <p:nvPr>
            <p:ph type="title"/>
          </p:nvPr>
        </p:nvSpPr>
        <p:spPr>
          <a:xfrm>
            <a:off x="6412121" y="321734"/>
            <a:ext cx="5136412" cy="1135737"/>
          </a:xfrm>
        </p:spPr>
        <p:txBody>
          <a:bodyPr>
            <a:normAutofit/>
          </a:bodyPr>
          <a:lstStyle/>
          <a:p>
            <a:r>
              <a:rPr lang="en-US" sz="3600"/>
              <a:t>Forest Health Threats are Increasing</a:t>
            </a:r>
          </a:p>
        </p:txBody>
      </p:sp>
      <p:pic>
        <p:nvPicPr>
          <p:cNvPr id="5" name="Picture 4" descr="A tree in a forest&#10;&#10;Description automatically generated">
            <a:extLst>
              <a:ext uri="{FF2B5EF4-FFF2-40B4-BE49-F238E27FC236}">
                <a16:creationId xmlns:a16="http://schemas.microsoft.com/office/drawing/2014/main" id="{8D57AB73-5A3F-45DD-90A6-3E1B8775569C}"/>
              </a:ext>
            </a:extLst>
          </p:cNvPr>
          <p:cNvPicPr>
            <a:picLocks noChangeAspect="1"/>
          </p:cNvPicPr>
          <p:nvPr/>
        </p:nvPicPr>
        <p:blipFill rotWithShape="1">
          <a:blip r:embed="rId2">
            <a:extLst>
              <a:ext uri="{28A0092B-C50C-407E-A947-70E740481C1C}">
                <a14:useLocalDpi xmlns:a14="http://schemas.microsoft.com/office/drawing/2010/main" val="0"/>
              </a:ext>
            </a:extLst>
          </a:blip>
          <a:srcRect t="11011" r="-1" b="-1"/>
          <a:stretch/>
        </p:blipFill>
        <p:spPr>
          <a:xfrm>
            <a:off x="-2" y="10"/>
            <a:ext cx="5779884" cy="6857990"/>
          </a:xfrm>
          <a:prstGeom prst="rect">
            <a:avLst/>
          </a:prstGeom>
        </p:spPr>
      </p:pic>
      <p:grpSp>
        <p:nvGrpSpPr>
          <p:cNvPr id="12" name="Group 11">
            <a:extLst>
              <a:ext uri="{FF2B5EF4-FFF2-40B4-BE49-F238E27FC236}">
                <a16:creationId xmlns:a16="http://schemas.microsoft.com/office/drawing/2014/main" id="{07EAA094-9CF6-4695-958A-33D9BCAA947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D6A31261-1CDA-4DED-9C71-ECE6C1C4837E}"/>
              </a:ext>
            </a:extLst>
          </p:cNvPr>
          <p:cNvSpPr>
            <a:spLocks noGrp="1"/>
          </p:cNvSpPr>
          <p:nvPr>
            <p:ph idx="1"/>
          </p:nvPr>
        </p:nvSpPr>
        <p:spPr>
          <a:xfrm>
            <a:off x="6412120" y="1782981"/>
            <a:ext cx="5136412" cy="4393982"/>
          </a:xfrm>
        </p:spPr>
        <p:txBody>
          <a:bodyPr>
            <a:normAutofit lnSpcReduction="10000"/>
          </a:bodyPr>
          <a:lstStyle/>
          <a:p>
            <a:r>
              <a:rPr lang="en-US" sz="2000" dirty="0"/>
              <a:t>Multiple factors affect forest health:</a:t>
            </a:r>
          </a:p>
          <a:p>
            <a:r>
              <a:rPr lang="en-US" sz="2000" dirty="0"/>
              <a:t>1.) exotic invasive plants</a:t>
            </a:r>
          </a:p>
          <a:p>
            <a:r>
              <a:rPr lang="en-US" sz="2000" dirty="0"/>
              <a:t>2.) insects</a:t>
            </a:r>
          </a:p>
          <a:p>
            <a:r>
              <a:rPr lang="en-US" sz="2000" dirty="0"/>
              <a:t>3.) pathogens</a:t>
            </a:r>
          </a:p>
          <a:p>
            <a:endParaRPr lang="en-US" sz="2000" dirty="0"/>
          </a:p>
          <a:p>
            <a:r>
              <a:rPr lang="en-US" sz="2000" dirty="0"/>
              <a:t>Damage from floods, ice storms, wind or livestock grazing without remediation, are also examples of forest health issues</a:t>
            </a:r>
          </a:p>
          <a:p>
            <a:endParaRPr lang="en-US" sz="2000" dirty="0"/>
          </a:p>
          <a:p>
            <a:endParaRPr lang="en-US" sz="2000" dirty="0"/>
          </a:p>
          <a:p>
            <a:r>
              <a:rPr lang="en-US" sz="2000" u="sng" dirty="0"/>
              <a:t>Left Picture</a:t>
            </a:r>
            <a:r>
              <a:rPr lang="en-US" sz="2000" dirty="0"/>
              <a:t>: An ash stand showing considerable decline as a result of emerald ash borer.</a:t>
            </a:r>
          </a:p>
        </p:txBody>
      </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70FE333-2E2B-424A-883D-6F5A045D53C5}"/>
              </a:ext>
            </a:extLst>
          </p:cNvPr>
          <p:cNvSpPr/>
          <p:nvPr/>
        </p:nvSpPr>
        <p:spPr>
          <a:xfrm>
            <a:off x="2818974" y="5899354"/>
            <a:ext cx="2949678" cy="958646"/>
          </a:xfrm>
          <a:prstGeom prst="roundRect">
            <a:avLst/>
          </a:prstGeom>
          <a:solidFill>
            <a:schemeClr val="bg2">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5B2742D-53FA-4791-84A8-AAF673CF765C}"/>
              </a:ext>
            </a:extLst>
          </p:cNvPr>
          <p:cNvSpPr txBox="1"/>
          <p:nvPr/>
        </p:nvSpPr>
        <p:spPr>
          <a:xfrm>
            <a:off x="2889940" y="5899354"/>
            <a:ext cx="2949677" cy="830997"/>
          </a:xfrm>
          <a:prstGeom prst="rect">
            <a:avLst/>
          </a:prstGeom>
          <a:noFill/>
        </p:spPr>
        <p:txBody>
          <a:bodyPr wrap="square" rtlCol="0">
            <a:spAutoFit/>
          </a:bodyPr>
          <a:lstStyle/>
          <a:p>
            <a:r>
              <a:rPr lang="en-US" sz="1600" b="1" dirty="0"/>
              <a:t>Image Description:</a:t>
            </a:r>
            <a:r>
              <a:rPr lang="en-US" sz="1600" dirty="0"/>
              <a:t> An ash stand showing considerable decline as a result of emerald ash borer.</a:t>
            </a:r>
          </a:p>
        </p:txBody>
      </p:sp>
    </p:spTree>
    <p:extLst>
      <p:ext uri="{BB962C8B-B14F-4D97-AF65-F5344CB8AC3E}">
        <p14:creationId xmlns:p14="http://schemas.microsoft.com/office/powerpoint/2010/main" val="2044790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2B886CF-D3D5-4CDE-A0D0-35994223D8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429C73E-B8B5-40A4-86B8-A50BA744C46A}"/>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0999" b="473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82E71F4-D030-4BB1-A3CF-F05B47099B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3D93209-E710-4E24-8089-E79FAB8B89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2376" y="891540"/>
            <a:ext cx="6100192"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4D48279-994C-46CE-9889-46459412B123}"/>
              </a:ext>
            </a:extLst>
          </p:cNvPr>
          <p:cNvSpPr>
            <a:spLocks noGrp="1"/>
          </p:cNvSpPr>
          <p:nvPr>
            <p:ph type="title"/>
          </p:nvPr>
        </p:nvSpPr>
        <p:spPr>
          <a:xfrm>
            <a:off x="1078752" y="1054121"/>
            <a:ext cx="5067537" cy="1184112"/>
          </a:xfrm>
        </p:spPr>
        <p:txBody>
          <a:bodyPr>
            <a:normAutofit/>
          </a:bodyPr>
          <a:lstStyle/>
          <a:p>
            <a:r>
              <a:rPr lang="en-US" sz="3400"/>
              <a:t>Forest Health Threats: Non-native Invasive Species</a:t>
            </a:r>
          </a:p>
        </p:txBody>
      </p:sp>
      <p:sp>
        <p:nvSpPr>
          <p:cNvPr id="3" name="Content Placeholder 2">
            <a:extLst>
              <a:ext uri="{FF2B5EF4-FFF2-40B4-BE49-F238E27FC236}">
                <a16:creationId xmlns:a16="http://schemas.microsoft.com/office/drawing/2014/main" id="{2D146F57-CD7E-4A18-AF94-56E9AABC8034}"/>
              </a:ext>
            </a:extLst>
          </p:cNvPr>
          <p:cNvSpPr>
            <a:spLocks noGrp="1"/>
          </p:cNvSpPr>
          <p:nvPr>
            <p:ph idx="1"/>
          </p:nvPr>
        </p:nvSpPr>
        <p:spPr>
          <a:xfrm>
            <a:off x="1078992" y="2399100"/>
            <a:ext cx="5067294" cy="3400968"/>
          </a:xfrm>
        </p:spPr>
        <p:txBody>
          <a:bodyPr>
            <a:normAutofit/>
          </a:bodyPr>
          <a:lstStyle/>
          <a:p>
            <a:pPr>
              <a:buFont typeface="Wingdings" panose="05000000000000000000" pitchFamily="2" charset="2"/>
              <a:buChar char="Ø"/>
            </a:pPr>
            <a:r>
              <a:rPr lang="en-US" sz="2000" dirty="0"/>
              <a:t> Any plant, animal, or organism outside its’ native range that causes significant injury to displace or kill native species</a:t>
            </a:r>
          </a:p>
          <a:p>
            <a:pPr>
              <a:buFont typeface="Wingdings" panose="05000000000000000000" pitchFamily="2" charset="2"/>
              <a:buChar char="Ø"/>
            </a:pPr>
            <a:r>
              <a:rPr lang="en-US" sz="2000" dirty="0"/>
              <a:t> Control involves positively identifying the invasive species followed by eradication of that species</a:t>
            </a:r>
          </a:p>
          <a:p>
            <a:pPr marL="0" indent="0">
              <a:buNone/>
            </a:pPr>
            <a:endParaRPr lang="en-US" sz="2000" dirty="0"/>
          </a:p>
        </p:txBody>
      </p:sp>
      <p:sp>
        <p:nvSpPr>
          <p:cNvPr id="2" name="Rectangle: Rounded Corners 1">
            <a:extLst>
              <a:ext uri="{FF2B5EF4-FFF2-40B4-BE49-F238E27FC236}">
                <a16:creationId xmlns:a16="http://schemas.microsoft.com/office/drawing/2014/main" id="{F99EBC61-CAAA-4F0B-9245-D72A47EE225C}"/>
              </a:ext>
            </a:extLst>
          </p:cNvPr>
          <p:cNvSpPr/>
          <p:nvPr/>
        </p:nvSpPr>
        <p:spPr>
          <a:xfrm>
            <a:off x="9138779" y="5589639"/>
            <a:ext cx="3052915" cy="1268351"/>
          </a:xfrm>
          <a:prstGeom prst="roundRect">
            <a:avLst/>
          </a:prstGeom>
          <a:solidFill>
            <a:schemeClr val="bg2">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32342F9-73FA-445C-A3F9-CDACEC037F5B}"/>
              </a:ext>
            </a:extLst>
          </p:cNvPr>
          <p:cNvSpPr txBox="1"/>
          <p:nvPr/>
        </p:nvSpPr>
        <p:spPr>
          <a:xfrm>
            <a:off x="9330507" y="5780772"/>
            <a:ext cx="2861187" cy="1077218"/>
          </a:xfrm>
          <a:prstGeom prst="rect">
            <a:avLst/>
          </a:prstGeom>
          <a:noFill/>
        </p:spPr>
        <p:txBody>
          <a:bodyPr wrap="square" rtlCol="0">
            <a:spAutoFit/>
          </a:bodyPr>
          <a:lstStyle/>
          <a:p>
            <a:r>
              <a:rPr lang="en-US" sz="1600" b="1" dirty="0"/>
              <a:t>Image Description: </a:t>
            </a:r>
            <a:r>
              <a:rPr lang="en-US" sz="1600" dirty="0"/>
              <a:t>A thick carpet of </a:t>
            </a:r>
            <a:r>
              <a:rPr lang="en-US" sz="1600" dirty="0" err="1"/>
              <a:t>Japansese</a:t>
            </a:r>
            <a:r>
              <a:rPr lang="en-US" sz="1600" dirty="0"/>
              <a:t> </a:t>
            </a:r>
            <a:r>
              <a:rPr lang="en-US" sz="1600" dirty="0" err="1"/>
              <a:t>stiltgrass</a:t>
            </a:r>
            <a:r>
              <a:rPr lang="en-US" sz="1600" dirty="0"/>
              <a:t>, a non-native invasive plant in Illinois.</a:t>
            </a:r>
          </a:p>
        </p:txBody>
      </p:sp>
    </p:spTree>
    <p:extLst>
      <p:ext uri="{BB962C8B-B14F-4D97-AF65-F5344CB8AC3E}">
        <p14:creationId xmlns:p14="http://schemas.microsoft.com/office/powerpoint/2010/main" val="407542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25692-590B-4289-9672-8079BBD2418C}"/>
              </a:ext>
            </a:extLst>
          </p:cNvPr>
          <p:cNvSpPr>
            <a:spLocks noGrp="1"/>
          </p:cNvSpPr>
          <p:nvPr>
            <p:ph type="title"/>
          </p:nvPr>
        </p:nvSpPr>
        <p:spPr>
          <a:xfrm>
            <a:off x="6400800" y="484632"/>
            <a:ext cx="5299586" cy="1609344"/>
          </a:xfrm>
          <a:ln>
            <a:noFill/>
          </a:ln>
        </p:spPr>
        <p:txBody>
          <a:bodyPr>
            <a:normAutofit/>
          </a:bodyPr>
          <a:lstStyle/>
          <a:p>
            <a:r>
              <a:rPr lang="en-US" sz="3700" dirty="0"/>
              <a:t>Forest Health Threats: Non-native Invasive Plants</a:t>
            </a:r>
          </a:p>
        </p:txBody>
      </p:sp>
      <p:pic>
        <p:nvPicPr>
          <p:cNvPr id="5" name="Content Placeholder 4" descr="A close up of a flower garden&#10;&#10;Description automatically generated">
            <a:extLst>
              <a:ext uri="{FF2B5EF4-FFF2-40B4-BE49-F238E27FC236}">
                <a16:creationId xmlns:a16="http://schemas.microsoft.com/office/drawing/2014/main" id="{FB9DE19A-825B-44C6-A49B-FA6E3CD32E2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1748" r="3" b="10285"/>
          <a:stretch/>
        </p:blipFill>
        <p:spPr>
          <a:xfrm>
            <a:off x="20" y="44086"/>
            <a:ext cx="2917436" cy="3363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A close up of a green plant&#10;&#10;Description automatically generated">
            <a:extLst>
              <a:ext uri="{FF2B5EF4-FFF2-40B4-BE49-F238E27FC236}">
                <a16:creationId xmlns:a16="http://schemas.microsoft.com/office/drawing/2014/main" id="{439F6C34-45C9-4E6D-A975-4A4EF0181A0D}"/>
              </a:ext>
            </a:extLst>
          </p:cNvPr>
          <p:cNvPicPr>
            <a:picLocks noChangeAspect="1"/>
          </p:cNvPicPr>
          <p:nvPr/>
        </p:nvPicPr>
        <p:blipFill rotWithShape="1">
          <a:blip r:embed="rId3">
            <a:extLst>
              <a:ext uri="{28A0092B-C50C-407E-A947-70E740481C1C}">
                <a14:useLocalDpi xmlns:a14="http://schemas.microsoft.com/office/drawing/2010/main" val="0"/>
              </a:ext>
            </a:extLst>
          </a:blip>
          <a:srcRect t="21204" r="1" b="5787"/>
          <a:stretch/>
        </p:blipFill>
        <p:spPr>
          <a:xfrm>
            <a:off x="2963186" y="44085"/>
            <a:ext cx="2963147" cy="33636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tree in the middle of a lush green field&#10;&#10;Description automatically generated">
            <a:extLst>
              <a:ext uri="{FF2B5EF4-FFF2-40B4-BE49-F238E27FC236}">
                <a16:creationId xmlns:a16="http://schemas.microsoft.com/office/drawing/2014/main" id="{34029150-D685-4A8E-8556-D473AF1E6D7E}"/>
              </a:ext>
            </a:extLst>
          </p:cNvPr>
          <p:cNvPicPr>
            <a:picLocks noChangeAspect="1"/>
          </p:cNvPicPr>
          <p:nvPr/>
        </p:nvPicPr>
        <p:blipFill rotWithShape="1">
          <a:blip r:embed="rId4">
            <a:extLst>
              <a:ext uri="{28A0092B-C50C-407E-A947-70E740481C1C}">
                <a14:useLocalDpi xmlns:a14="http://schemas.microsoft.com/office/drawing/2010/main" val="0"/>
              </a:ext>
            </a:extLst>
          </a:blip>
          <a:srcRect t="5745" r="1" b="18578"/>
          <a:stretch/>
        </p:blipFill>
        <p:spPr>
          <a:xfrm>
            <a:off x="0" y="3450226"/>
            <a:ext cx="5926333" cy="3358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Content Placeholder 12">
            <a:extLst>
              <a:ext uri="{FF2B5EF4-FFF2-40B4-BE49-F238E27FC236}">
                <a16:creationId xmlns:a16="http://schemas.microsoft.com/office/drawing/2014/main" id="{5EE60D58-3E57-4989-B204-6DDD7E082979}"/>
              </a:ext>
            </a:extLst>
          </p:cNvPr>
          <p:cNvSpPr>
            <a:spLocks noGrp="1"/>
          </p:cNvSpPr>
          <p:nvPr>
            <p:ph idx="1"/>
          </p:nvPr>
        </p:nvSpPr>
        <p:spPr>
          <a:xfrm>
            <a:off x="6400800" y="2121408"/>
            <a:ext cx="5118756" cy="4050792"/>
          </a:xfrm>
        </p:spPr>
        <p:txBody>
          <a:bodyPr>
            <a:normAutofit/>
          </a:bodyPr>
          <a:lstStyle/>
          <a:p>
            <a:r>
              <a:rPr lang="en-US" sz="2000" dirty="0"/>
              <a:t>(Top Left) – Amur honeysuckle</a:t>
            </a:r>
          </a:p>
          <a:p>
            <a:endParaRPr lang="en-US" sz="2000" dirty="0"/>
          </a:p>
          <a:p>
            <a:r>
              <a:rPr lang="en-US" sz="2000" dirty="0"/>
              <a:t>(Top Right) – Japanese stilt grass</a:t>
            </a:r>
          </a:p>
          <a:p>
            <a:endParaRPr lang="en-US" sz="2000" dirty="0"/>
          </a:p>
          <a:p>
            <a:r>
              <a:rPr lang="en-US" sz="2000" dirty="0"/>
              <a:t>(Bottom) – Autumn Olive </a:t>
            </a:r>
          </a:p>
        </p:txBody>
      </p:sp>
    </p:spTree>
    <p:extLst>
      <p:ext uri="{BB962C8B-B14F-4D97-AF65-F5344CB8AC3E}">
        <p14:creationId xmlns:p14="http://schemas.microsoft.com/office/powerpoint/2010/main" val="1795872474"/>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43B9CA2-4B31-4ACD-9A9F-B8E6C64203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tree on a dirt road&#10;&#10;Description automatically generated">
            <a:extLst>
              <a:ext uri="{FF2B5EF4-FFF2-40B4-BE49-F238E27FC236}">
                <a16:creationId xmlns:a16="http://schemas.microsoft.com/office/drawing/2014/main" id="{30ED6ECF-E9C9-44E7-BBA0-83BB7349F00A}"/>
              </a:ext>
            </a:extLst>
          </p:cNvPr>
          <p:cNvPicPr>
            <a:picLocks noChangeAspect="1"/>
          </p:cNvPicPr>
          <p:nvPr/>
        </p:nvPicPr>
        <p:blipFill rotWithShape="1">
          <a:blip r:embed="rId2">
            <a:extLst>
              <a:ext uri="{28A0092B-C50C-407E-A947-70E740481C1C}">
                <a14:useLocalDpi xmlns:a14="http://schemas.microsoft.com/office/drawing/2010/main" val="0"/>
              </a:ext>
            </a:extLst>
          </a:blip>
          <a:srcRect t="10667" r="-3" b="27571"/>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7" name="Picture 6" descr="A green plant&#10;&#10;Description automatically generated">
            <a:extLst>
              <a:ext uri="{FF2B5EF4-FFF2-40B4-BE49-F238E27FC236}">
                <a16:creationId xmlns:a16="http://schemas.microsoft.com/office/drawing/2014/main" id="{2552525E-D4B3-47D9-852F-D13D33B7F90E}"/>
              </a:ext>
            </a:extLst>
          </p:cNvPr>
          <p:cNvPicPr>
            <a:picLocks noChangeAspect="1"/>
          </p:cNvPicPr>
          <p:nvPr/>
        </p:nvPicPr>
        <p:blipFill rotWithShape="1">
          <a:blip r:embed="rId3">
            <a:extLst>
              <a:ext uri="{28A0092B-C50C-407E-A947-70E740481C1C}">
                <a14:useLocalDpi xmlns:a14="http://schemas.microsoft.com/office/drawing/2010/main" val="0"/>
              </a:ext>
            </a:extLst>
          </a:blip>
          <a:srcRect t="26637" r="2" b="18435"/>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9" name="Picture 8" descr="A close up of a flower&#10;&#10;Description automatically generated">
            <a:extLst>
              <a:ext uri="{FF2B5EF4-FFF2-40B4-BE49-F238E27FC236}">
                <a16:creationId xmlns:a16="http://schemas.microsoft.com/office/drawing/2014/main" id="{7645D5F2-F48C-40E8-8EFA-6A11D1F382F7}"/>
              </a:ext>
            </a:extLst>
          </p:cNvPr>
          <p:cNvPicPr>
            <a:picLocks noChangeAspect="1"/>
          </p:cNvPicPr>
          <p:nvPr/>
        </p:nvPicPr>
        <p:blipFill rotWithShape="1">
          <a:blip r:embed="rId4">
            <a:extLst>
              <a:ext uri="{28A0092B-C50C-407E-A947-70E740481C1C}">
                <a14:useLocalDpi xmlns:a14="http://schemas.microsoft.com/office/drawing/2010/main" val="0"/>
              </a:ext>
            </a:extLst>
          </a:blip>
          <a:srcRect t="11442" r="-1" b="16002"/>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18" name="Freeform: Shape 17">
            <a:extLst>
              <a:ext uri="{FF2B5EF4-FFF2-40B4-BE49-F238E27FC236}">
                <a16:creationId xmlns:a16="http://schemas.microsoft.com/office/drawing/2014/main" id="{33F94DB1-BC5D-454D-845C-7BA3A1F469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5676B86F-860B-4586-BCAA-C0650C09B7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F2636-FFD9-4446-B4F2-BFDBAD7DDE14}"/>
              </a:ext>
            </a:extLst>
          </p:cNvPr>
          <p:cNvSpPr>
            <a:spLocks noGrp="1"/>
          </p:cNvSpPr>
          <p:nvPr>
            <p:ph type="title"/>
          </p:nvPr>
        </p:nvSpPr>
        <p:spPr>
          <a:xfrm>
            <a:off x="448056" y="685800"/>
            <a:ext cx="4922338" cy="1325563"/>
          </a:xfrm>
        </p:spPr>
        <p:txBody>
          <a:bodyPr>
            <a:normAutofit/>
          </a:bodyPr>
          <a:lstStyle/>
          <a:p>
            <a:r>
              <a:rPr lang="en-US" sz="3400"/>
              <a:t>Forest Health Threats: Non-native Invasive Plants</a:t>
            </a:r>
          </a:p>
        </p:txBody>
      </p:sp>
      <p:sp>
        <p:nvSpPr>
          <p:cNvPr id="22" name="Rectangle 21">
            <a:extLst>
              <a:ext uri="{FF2B5EF4-FFF2-40B4-BE49-F238E27FC236}">
                <a16:creationId xmlns:a16="http://schemas.microsoft.com/office/drawing/2014/main" id="{8C818ED5-2F56-4171-9445-3AA4F44623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E74FCE8-866C-4AFA-B45C-FACE2A6094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12">
            <a:extLst>
              <a:ext uri="{FF2B5EF4-FFF2-40B4-BE49-F238E27FC236}">
                <a16:creationId xmlns:a16="http://schemas.microsoft.com/office/drawing/2014/main" id="{2BBCED98-D100-4D6F-8ED8-77C6CBF3942C}"/>
              </a:ext>
            </a:extLst>
          </p:cNvPr>
          <p:cNvSpPr>
            <a:spLocks noGrp="1"/>
          </p:cNvSpPr>
          <p:nvPr>
            <p:ph idx="1"/>
          </p:nvPr>
        </p:nvSpPr>
        <p:spPr>
          <a:xfrm>
            <a:off x="448056" y="2514600"/>
            <a:ext cx="4922338" cy="3666744"/>
          </a:xfrm>
        </p:spPr>
        <p:txBody>
          <a:bodyPr>
            <a:normAutofit/>
          </a:bodyPr>
          <a:lstStyle/>
          <a:p>
            <a:r>
              <a:rPr lang="en-US" sz="2000" dirty="0"/>
              <a:t>(Top Left) - Garlic mustard</a:t>
            </a:r>
          </a:p>
          <a:p>
            <a:endParaRPr lang="en-US" sz="2000" dirty="0"/>
          </a:p>
          <a:p>
            <a:r>
              <a:rPr lang="en-US" sz="2000" dirty="0"/>
              <a:t>(Top Right) -  Tree of heaven</a:t>
            </a:r>
          </a:p>
          <a:p>
            <a:endParaRPr lang="en-US" sz="2000" dirty="0"/>
          </a:p>
          <a:p>
            <a:r>
              <a:rPr lang="en-US" sz="2000" dirty="0"/>
              <a:t>(Bottom) – Japanese chaff flower</a:t>
            </a:r>
          </a:p>
        </p:txBody>
      </p:sp>
    </p:spTree>
    <p:extLst>
      <p:ext uri="{BB962C8B-B14F-4D97-AF65-F5344CB8AC3E}">
        <p14:creationId xmlns:p14="http://schemas.microsoft.com/office/powerpoint/2010/main" val="3881130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72B886CF-D3D5-4CDE-A0D0-35994223D8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tree&#10;&#10;Description automatically generated">
            <a:extLst>
              <a:ext uri="{FF2B5EF4-FFF2-40B4-BE49-F238E27FC236}">
                <a16:creationId xmlns:a16="http://schemas.microsoft.com/office/drawing/2014/main" id="{D4E57EA5-A4CB-439B-867E-608718EBDBD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32161" r="1" b="7117"/>
          <a:stretch/>
        </p:blipFill>
        <p:spPr>
          <a:xfrm>
            <a:off x="-307" y="10"/>
            <a:ext cx="7538693" cy="6857990"/>
          </a:xfrm>
          <a:prstGeom prst="rect">
            <a:avLst/>
          </a:prstGeom>
        </p:spPr>
      </p:pic>
      <p:sp>
        <p:nvSpPr>
          <p:cNvPr id="19" name="Rectangle 13">
            <a:extLst>
              <a:ext uri="{FF2B5EF4-FFF2-40B4-BE49-F238E27FC236}">
                <a16:creationId xmlns:a16="http://schemas.microsoft.com/office/drawing/2014/main" id="{42C4E3C3-2D73-4ECE-B713-A385DB88AC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D6D3BFA-CB6F-4D38-AF9F-E2F8E992E9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2376" y="891540"/>
            <a:ext cx="6100192"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C54109-276C-47FF-90B8-1FF34892D7B2}"/>
              </a:ext>
            </a:extLst>
          </p:cNvPr>
          <p:cNvSpPr>
            <a:spLocks noGrp="1"/>
          </p:cNvSpPr>
          <p:nvPr>
            <p:ph type="title"/>
          </p:nvPr>
        </p:nvSpPr>
        <p:spPr>
          <a:xfrm>
            <a:off x="1078752" y="1054121"/>
            <a:ext cx="5067537" cy="1193856"/>
          </a:xfrm>
        </p:spPr>
        <p:txBody>
          <a:bodyPr>
            <a:normAutofit/>
          </a:bodyPr>
          <a:lstStyle/>
          <a:p>
            <a:r>
              <a:rPr lang="en-US" sz="3400"/>
              <a:t>Forest Health Threats: Non-native Invasive Plant Control</a:t>
            </a:r>
          </a:p>
        </p:txBody>
      </p:sp>
      <p:sp>
        <p:nvSpPr>
          <p:cNvPr id="3" name="Content Placeholder 2">
            <a:extLst>
              <a:ext uri="{FF2B5EF4-FFF2-40B4-BE49-F238E27FC236}">
                <a16:creationId xmlns:a16="http://schemas.microsoft.com/office/drawing/2014/main" id="{124D6AD5-F950-4DB3-B5CB-4C85875693FE}"/>
              </a:ext>
            </a:extLst>
          </p:cNvPr>
          <p:cNvSpPr>
            <a:spLocks noGrp="1"/>
          </p:cNvSpPr>
          <p:nvPr>
            <p:ph idx="1"/>
          </p:nvPr>
        </p:nvSpPr>
        <p:spPr>
          <a:xfrm>
            <a:off x="1078995" y="2249993"/>
            <a:ext cx="5067294" cy="4310229"/>
          </a:xfrm>
        </p:spPr>
        <p:txBody>
          <a:bodyPr>
            <a:noAutofit/>
          </a:bodyPr>
          <a:lstStyle/>
          <a:p>
            <a:r>
              <a:rPr lang="en-US" sz="1800" dirty="0"/>
              <a:t>Effective control using a combination of mechanical, cultural, and chemical control methods</a:t>
            </a:r>
          </a:p>
          <a:p>
            <a:r>
              <a:rPr lang="en-US" sz="1800" dirty="0"/>
              <a:t>Mechanical Controls: grinding, chipping, mowing, or bush hogging</a:t>
            </a:r>
          </a:p>
          <a:p>
            <a:r>
              <a:rPr lang="en-US" sz="1800" dirty="0"/>
              <a:t>Chemical controls: Using herbicides/pesticides to control invasive species (always read pesticide label, and follow label instructions)</a:t>
            </a:r>
          </a:p>
          <a:p>
            <a:r>
              <a:rPr lang="en-US" sz="1800" dirty="0"/>
              <a:t>Cultural control: prescribed fire (fire can stimulate population expansion for some species, therefore this technique should often be used in combination with mechanical and chemical techniques)</a:t>
            </a:r>
          </a:p>
        </p:txBody>
      </p:sp>
      <p:pic>
        <p:nvPicPr>
          <p:cNvPr id="5" name="Picture 4" descr="A person standing next to a tree&#10;&#10;Description automatically generated">
            <a:extLst>
              <a:ext uri="{FF2B5EF4-FFF2-40B4-BE49-F238E27FC236}">
                <a16:creationId xmlns:a16="http://schemas.microsoft.com/office/drawing/2014/main" id="{165D80DA-2925-4EDC-B105-5A7C8D31CEFE}"/>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 t="-1" r="593" b="4676"/>
          <a:stretch/>
        </p:blipFill>
        <p:spPr>
          <a:xfrm>
            <a:off x="7538081" y="10"/>
            <a:ext cx="4653614" cy="6857980"/>
          </a:xfrm>
          <a:prstGeom prst="rect">
            <a:avLst/>
          </a:prstGeom>
        </p:spPr>
      </p:pic>
      <p:cxnSp>
        <p:nvCxnSpPr>
          <p:cNvPr id="18" name="Straight Connector 17">
            <a:extLst>
              <a:ext uri="{FF2B5EF4-FFF2-40B4-BE49-F238E27FC236}">
                <a16:creationId xmlns:a16="http://schemas.microsoft.com/office/drawing/2014/main" id="{6B3BA266-C0C1-43D2-A176-21E8A2C9F7D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8080" y="0"/>
            <a:ext cx="0" cy="685800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3D95F44C-B121-4FCE-B79E-A51F0B90F0E6}"/>
              </a:ext>
            </a:extLst>
          </p:cNvPr>
          <p:cNvSpPr/>
          <p:nvPr/>
        </p:nvSpPr>
        <p:spPr>
          <a:xfrm>
            <a:off x="7563081" y="5780772"/>
            <a:ext cx="3072185" cy="1077218"/>
          </a:xfrm>
          <a:prstGeom prst="roundRect">
            <a:avLst/>
          </a:prstGeom>
          <a:solidFill>
            <a:schemeClr val="bg2">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EC39ACF-B19B-4B82-91EE-817490A6E3A4}"/>
              </a:ext>
            </a:extLst>
          </p:cNvPr>
          <p:cNvSpPr txBox="1"/>
          <p:nvPr/>
        </p:nvSpPr>
        <p:spPr>
          <a:xfrm>
            <a:off x="7562776" y="5780782"/>
            <a:ext cx="3048100" cy="1077218"/>
          </a:xfrm>
          <a:prstGeom prst="rect">
            <a:avLst/>
          </a:prstGeom>
          <a:noFill/>
        </p:spPr>
        <p:txBody>
          <a:bodyPr wrap="square" rtlCol="0">
            <a:spAutoFit/>
          </a:bodyPr>
          <a:lstStyle/>
          <a:p>
            <a:r>
              <a:rPr lang="en-US" sz="1600" b="1" dirty="0"/>
              <a:t>Image Description: </a:t>
            </a:r>
            <a:r>
              <a:rPr lang="en-US" sz="1600" dirty="0"/>
              <a:t>A forest manager using a backpack sprayer to control invasive plants with herbicide.</a:t>
            </a:r>
            <a:endParaRPr lang="en-US" sz="1600" b="1" dirty="0"/>
          </a:p>
        </p:txBody>
      </p:sp>
    </p:spTree>
    <p:extLst>
      <p:ext uri="{BB962C8B-B14F-4D97-AF65-F5344CB8AC3E}">
        <p14:creationId xmlns:p14="http://schemas.microsoft.com/office/powerpoint/2010/main" val="218933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707FC24-6981-43D9-B525-C7832BA22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64C20B-33AC-4709-AB2C-0806464C5A4E}"/>
              </a:ext>
            </a:extLst>
          </p:cNvPr>
          <p:cNvSpPr>
            <a:spLocks noGrp="1"/>
          </p:cNvSpPr>
          <p:nvPr>
            <p:ph type="title"/>
          </p:nvPr>
        </p:nvSpPr>
        <p:spPr>
          <a:xfrm>
            <a:off x="336884" y="311449"/>
            <a:ext cx="4332307" cy="2392135"/>
          </a:xfrm>
        </p:spPr>
        <p:txBody>
          <a:bodyPr vert="horz" lIns="91440" tIns="45720" rIns="91440" bIns="45720" rtlCol="0" anchor="ctr">
            <a:normAutofit fontScale="90000"/>
          </a:bodyPr>
          <a:lstStyle/>
          <a:p>
            <a:pPr algn="ctr"/>
            <a:r>
              <a:rPr lang="en-US" sz="4800" kern="1200" dirty="0">
                <a:solidFill>
                  <a:srgbClr val="FFFFFF"/>
                </a:solidFill>
                <a:latin typeface="+mj-lt"/>
                <a:ea typeface="+mj-ea"/>
                <a:cs typeface="+mj-cs"/>
              </a:rPr>
              <a:t>Forest Health Threats: </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Non-native Invasive Insects</a:t>
            </a:r>
          </a:p>
        </p:txBody>
      </p:sp>
      <p:pic>
        <p:nvPicPr>
          <p:cNvPr id="5" name="Content Placeholder 4" descr="A insect on the plant&#10;&#10;Description automatically generated">
            <a:extLst>
              <a:ext uri="{FF2B5EF4-FFF2-40B4-BE49-F238E27FC236}">
                <a16:creationId xmlns:a16="http://schemas.microsoft.com/office/drawing/2014/main" id="{4AD4F73C-26FC-44AE-AD98-D7BC5E8E8A7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3960" b="6428"/>
          <a:stretch/>
        </p:blipFill>
        <p:spPr>
          <a:xfrm>
            <a:off x="4980160" y="3886929"/>
            <a:ext cx="3185745" cy="22696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close up of a rock&#10;&#10;Description automatically generated">
            <a:extLst>
              <a:ext uri="{FF2B5EF4-FFF2-40B4-BE49-F238E27FC236}">
                <a16:creationId xmlns:a16="http://schemas.microsoft.com/office/drawing/2014/main" id="{EE657187-C577-4342-8933-685B6B35F417}"/>
              </a:ext>
            </a:extLst>
          </p:cNvPr>
          <p:cNvPicPr>
            <a:picLocks noChangeAspect="1"/>
          </p:cNvPicPr>
          <p:nvPr/>
        </p:nvPicPr>
        <p:blipFill rotWithShape="1">
          <a:blip r:embed="rId3">
            <a:extLst>
              <a:ext uri="{28A0092B-C50C-407E-A947-70E740481C1C}">
                <a14:useLocalDpi xmlns:a14="http://schemas.microsoft.com/office/drawing/2010/main" val="0"/>
              </a:ext>
            </a:extLst>
          </a:blip>
          <a:srcRect b="6428"/>
          <a:stretch/>
        </p:blipFill>
        <p:spPr>
          <a:xfrm>
            <a:off x="8165905" y="3886928"/>
            <a:ext cx="3689211" cy="2269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A insect on the ground&#10;&#10;Description automatically generated">
            <a:extLst>
              <a:ext uri="{FF2B5EF4-FFF2-40B4-BE49-F238E27FC236}">
                <a16:creationId xmlns:a16="http://schemas.microsoft.com/office/drawing/2014/main" id="{055F1FE7-4C9B-4A23-854C-9E60520805EB}"/>
              </a:ext>
            </a:extLst>
          </p:cNvPr>
          <p:cNvPicPr>
            <a:picLocks noChangeAspect="1"/>
          </p:cNvPicPr>
          <p:nvPr/>
        </p:nvPicPr>
        <p:blipFill rotWithShape="1">
          <a:blip r:embed="rId4">
            <a:extLst>
              <a:ext uri="{28A0092B-C50C-407E-A947-70E740481C1C}">
                <a14:useLocalDpi xmlns:a14="http://schemas.microsoft.com/office/drawing/2010/main" val="0"/>
              </a:ext>
            </a:extLst>
          </a:blip>
          <a:srcRect t="7865" b="6467"/>
          <a:stretch/>
        </p:blipFill>
        <p:spPr>
          <a:xfrm>
            <a:off x="4980160" y="366999"/>
            <a:ext cx="6874956" cy="35199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B030DF5F-725A-4EB7-949E-33185A51505D}"/>
              </a:ext>
            </a:extLst>
          </p:cNvPr>
          <p:cNvSpPr txBox="1"/>
          <p:nvPr/>
        </p:nvSpPr>
        <p:spPr>
          <a:xfrm>
            <a:off x="488552" y="2858355"/>
            <a:ext cx="4016830"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rPr>
              <a:t>(Top) Spotted Lanternfly -  Found in Pennsylvania (not yet found in Illinois)</a:t>
            </a: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(Bottom Left) Emerald Ash Borer - Prevalent throughout much of Illinois, spreading southward</a:t>
            </a: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(Bottom Right) Asian Longhorn Beetle – Has been found in northern Illinois </a:t>
            </a:r>
          </a:p>
        </p:txBody>
      </p:sp>
      <p:sp>
        <p:nvSpPr>
          <p:cNvPr id="11" name="TextBox 10">
            <a:extLst>
              <a:ext uri="{FF2B5EF4-FFF2-40B4-BE49-F238E27FC236}">
                <a16:creationId xmlns:a16="http://schemas.microsoft.com/office/drawing/2014/main" id="{FD59D979-C09F-4F95-98E0-8409CFA8E693}"/>
              </a:ext>
            </a:extLst>
          </p:cNvPr>
          <p:cNvSpPr txBox="1"/>
          <p:nvPr/>
        </p:nvSpPr>
        <p:spPr>
          <a:xfrm rot="16200000">
            <a:off x="10929702" y="2735244"/>
            <a:ext cx="2097049" cy="246221"/>
          </a:xfrm>
          <a:prstGeom prst="rect">
            <a:avLst/>
          </a:prstGeom>
          <a:noFill/>
        </p:spPr>
        <p:txBody>
          <a:bodyPr wrap="none" rtlCol="0">
            <a:spAutoFit/>
          </a:bodyPr>
          <a:lstStyle/>
          <a:p>
            <a:r>
              <a:rPr lang="en-US" sz="1000" dirty="0"/>
              <a:t>© Lawrence Barringer, Bugwood.org</a:t>
            </a:r>
          </a:p>
        </p:txBody>
      </p:sp>
      <p:sp>
        <p:nvSpPr>
          <p:cNvPr id="12" name="TextBox 11">
            <a:extLst>
              <a:ext uri="{FF2B5EF4-FFF2-40B4-BE49-F238E27FC236}">
                <a16:creationId xmlns:a16="http://schemas.microsoft.com/office/drawing/2014/main" id="{98D50D85-11BD-4D8C-A273-A39D0F5D25F4}"/>
              </a:ext>
            </a:extLst>
          </p:cNvPr>
          <p:cNvSpPr txBox="1"/>
          <p:nvPr/>
        </p:nvSpPr>
        <p:spPr>
          <a:xfrm>
            <a:off x="4915412" y="6156597"/>
            <a:ext cx="1782860" cy="246221"/>
          </a:xfrm>
          <a:prstGeom prst="rect">
            <a:avLst/>
          </a:prstGeom>
          <a:noFill/>
        </p:spPr>
        <p:txBody>
          <a:bodyPr wrap="none" rtlCol="0">
            <a:spAutoFit/>
          </a:bodyPr>
          <a:lstStyle/>
          <a:p>
            <a:r>
              <a:rPr lang="en-US" sz="1000" dirty="0"/>
              <a:t>© Debbie Miller, Bugwood.org</a:t>
            </a:r>
          </a:p>
        </p:txBody>
      </p:sp>
      <p:sp>
        <p:nvSpPr>
          <p:cNvPr id="13" name="TextBox 12">
            <a:extLst>
              <a:ext uri="{FF2B5EF4-FFF2-40B4-BE49-F238E27FC236}">
                <a16:creationId xmlns:a16="http://schemas.microsoft.com/office/drawing/2014/main" id="{D2CDBA47-D75D-476D-9B53-2C2CFF77503E}"/>
              </a:ext>
            </a:extLst>
          </p:cNvPr>
          <p:cNvSpPr txBox="1"/>
          <p:nvPr/>
        </p:nvSpPr>
        <p:spPr>
          <a:xfrm>
            <a:off x="8125057" y="6156597"/>
            <a:ext cx="1885453" cy="246221"/>
          </a:xfrm>
          <a:prstGeom prst="rect">
            <a:avLst/>
          </a:prstGeom>
          <a:noFill/>
        </p:spPr>
        <p:txBody>
          <a:bodyPr wrap="none" rtlCol="0">
            <a:spAutoFit/>
          </a:bodyPr>
          <a:lstStyle/>
          <a:p>
            <a:r>
              <a:rPr lang="en-US" sz="1000" dirty="0"/>
              <a:t>© Kenneth R. Law, Bugwood.org</a:t>
            </a:r>
          </a:p>
        </p:txBody>
      </p:sp>
    </p:spTree>
    <p:extLst>
      <p:ext uri="{BB962C8B-B14F-4D97-AF65-F5344CB8AC3E}">
        <p14:creationId xmlns:p14="http://schemas.microsoft.com/office/powerpoint/2010/main" val="2660413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4" descr="A large tree in a forest&#10;&#10;Description automatically generated">
            <a:extLst>
              <a:ext uri="{FF2B5EF4-FFF2-40B4-BE49-F238E27FC236}">
                <a16:creationId xmlns:a16="http://schemas.microsoft.com/office/drawing/2014/main" id="{A9D630A1-D28E-49AF-9143-6CC213481195}"/>
              </a:ext>
            </a:extLst>
          </p:cNvPr>
          <p:cNvPicPr>
            <a:picLocks noChangeAspect="1"/>
          </p:cNvPicPr>
          <p:nvPr/>
        </p:nvPicPr>
        <p:blipFill rotWithShape="1">
          <a:blip r:embed="rId2">
            <a:extLst>
              <a:ext uri="{28A0092B-C50C-407E-A947-70E740481C1C}">
                <a14:useLocalDpi xmlns:a14="http://schemas.microsoft.com/office/drawing/2010/main" val="0"/>
              </a:ext>
            </a:extLst>
          </a:blip>
          <a:srcRect b="19329"/>
          <a:stretch/>
        </p:blipFill>
        <p:spPr>
          <a:xfrm>
            <a:off x="0" y="-297938"/>
            <a:ext cx="12192000" cy="7155938"/>
          </a:xfrm>
          <a:prstGeom prst="rect">
            <a:avLst/>
          </a:prstGeom>
        </p:spPr>
      </p:pic>
      <p:sp>
        <p:nvSpPr>
          <p:cNvPr id="26" name="Rectangle 25">
            <a:extLst>
              <a:ext uri="{FF2B5EF4-FFF2-40B4-BE49-F238E27FC236}">
                <a16:creationId xmlns:a16="http://schemas.microsoft.com/office/drawing/2014/main" id="{B4BBB592-DD28-4B3C-A215-7D125FECA5A9}"/>
              </a:ext>
            </a:extLst>
          </p:cNvPr>
          <p:cNvSpPr/>
          <p:nvPr/>
        </p:nvSpPr>
        <p:spPr>
          <a:xfrm>
            <a:off x="0" y="-297940"/>
            <a:ext cx="12192000" cy="7155939"/>
          </a:xfrm>
          <a:prstGeom prst="rect">
            <a:avLst/>
          </a:prstGeom>
          <a:solidFill>
            <a:schemeClr val="bg2">
              <a:lumMod val="9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E8113F-3072-4EF5-97DD-8C02028BED8A}"/>
              </a:ext>
            </a:extLst>
          </p:cNvPr>
          <p:cNvSpPr>
            <a:spLocks noGrp="1"/>
          </p:cNvSpPr>
          <p:nvPr>
            <p:ph type="title"/>
          </p:nvPr>
        </p:nvSpPr>
        <p:spPr>
          <a:xfrm>
            <a:off x="467891" y="291"/>
            <a:ext cx="11321338" cy="1325563"/>
          </a:xfrm>
        </p:spPr>
        <p:txBody>
          <a:bodyPr>
            <a:normAutofit/>
          </a:bodyPr>
          <a:lstStyle/>
          <a:p>
            <a:r>
              <a:rPr lang="en-US" sz="4000" b="1" dirty="0">
                <a:latin typeface="Arial" panose="020B0604020202020204" pitchFamily="34" charset="0"/>
                <a:cs typeface="Arial" panose="020B0604020202020204" pitchFamily="34" charset="0"/>
              </a:rPr>
              <a:t>The Illinois Forestry Development Council</a:t>
            </a:r>
          </a:p>
        </p:txBody>
      </p:sp>
      <p:sp>
        <p:nvSpPr>
          <p:cNvPr id="3" name="Content Placeholder 2">
            <a:extLst>
              <a:ext uri="{FF2B5EF4-FFF2-40B4-BE49-F238E27FC236}">
                <a16:creationId xmlns:a16="http://schemas.microsoft.com/office/drawing/2014/main" id="{B3168078-3E10-40B7-B1D7-F00545147351}"/>
              </a:ext>
            </a:extLst>
          </p:cNvPr>
          <p:cNvSpPr>
            <a:spLocks noGrp="1"/>
          </p:cNvSpPr>
          <p:nvPr>
            <p:ph idx="1"/>
          </p:nvPr>
        </p:nvSpPr>
        <p:spPr>
          <a:xfrm>
            <a:off x="3298665" y="1845857"/>
            <a:ext cx="7455920" cy="3563159"/>
          </a:xfrm>
        </p:spPr>
        <p:txBody>
          <a:bodyPr>
            <a:normAutofit/>
          </a:bodyPr>
          <a:lstStyle/>
          <a:p>
            <a:pPr>
              <a:buFont typeface="Wingdings" panose="05000000000000000000" pitchFamily="2" charset="2"/>
              <a:buChar char="Ø"/>
            </a:pPr>
            <a:r>
              <a:rPr lang="en-US" dirty="0"/>
              <a:t> The Council was created in 1983 upon passage of the Forestry Development Act ( 525 ILCS 15).</a:t>
            </a:r>
          </a:p>
          <a:p>
            <a:pPr marL="0" indent="0">
              <a:buNone/>
            </a:pPr>
            <a:r>
              <a:rPr lang="en-US" dirty="0"/>
              <a:t> </a:t>
            </a:r>
          </a:p>
          <a:p>
            <a:pPr>
              <a:buFont typeface="Wingdings" panose="05000000000000000000" pitchFamily="2" charset="2"/>
              <a:buChar char="Ø"/>
            </a:pPr>
            <a:r>
              <a:rPr lang="en-US" dirty="0"/>
              <a:t>The 29 members represent woodland owners, farmers, forest/wood products industry, urban forestry, environmental concerns, state and federal agencies, the General Assembly, and the Governor’s office.</a:t>
            </a:r>
          </a:p>
        </p:txBody>
      </p:sp>
      <p:pic>
        <p:nvPicPr>
          <p:cNvPr id="4" name="Picture 3">
            <a:extLst>
              <a:ext uri="{FF2B5EF4-FFF2-40B4-BE49-F238E27FC236}">
                <a16:creationId xmlns:a16="http://schemas.microsoft.com/office/drawing/2014/main" id="{64B9F317-CA15-4108-953E-7755FE681B03}"/>
              </a:ext>
            </a:extLst>
          </p:cNvPr>
          <p:cNvPicPr>
            <a:picLocks noChangeAspect="1"/>
          </p:cNvPicPr>
          <p:nvPr/>
        </p:nvPicPr>
        <p:blipFill>
          <a:blip r:embed="rId3"/>
          <a:stretch>
            <a:fillRect/>
          </a:stretch>
        </p:blipFill>
        <p:spPr>
          <a:xfrm>
            <a:off x="467891" y="2948125"/>
            <a:ext cx="2315287" cy="3563372"/>
          </a:xfrm>
          <a:prstGeom prst="rect">
            <a:avLst/>
          </a:prstGeom>
          <a:effectLst>
            <a:innerShdw blurRad="63500" dist="50800" dir="2700000">
              <a:prstClr val="black">
                <a:alpha val="50000"/>
              </a:prstClr>
            </a:innerShdw>
          </a:effectLst>
          <a:scene3d>
            <a:camera prst="orthographicFront"/>
            <a:lightRig rig="threePt" dir="t"/>
          </a:scene3d>
          <a:sp3d prstMaterial="softEdge"/>
        </p:spPr>
      </p:pic>
    </p:spTree>
    <p:extLst>
      <p:ext uri="{BB962C8B-B14F-4D97-AF65-F5344CB8AC3E}">
        <p14:creationId xmlns:p14="http://schemas.microsoft.com/office/powerpoint/2010/main" val="2355819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FC35-913C-4D7F-9720-9DE945154BD3}"/>
              </a:ext>
            </a:extLst>
          </p:cNvPr>
          <p:cNvSpPr>
            <a:spLocks noGrp="1"/>
          </p:cNvSpPr>
          <p:nvPr>
            <p:ph type="title"/>
          </p:nvPr>
        </p:nvSpPr>
        <p:spPr>
          <a:xfrm>
            <a:off x="762001" y="803325"/>
            <a:ext cx="5314536" cy="1325563"/>
          </a:xfrm>
        </p:spPr>
        <p:txBody>
          <a:bodyPr>
            <a:normAutofit/>
          </a:bodyPr>
          <a:lstStyle/>
          <a:p>
            <a:r>
              <a:rPr lang="en-US" sz="3700"/>
              <a:t>Non-native Invasive Insects: Emerald Ash Borer</a:t>
            </a:r>
          </a:p>
        </p:txBody>
      </p:sp>
      <p:sp>
        <p:nvSpPr>
          <p:cNvPr id="3" name="Content Placeholder 2">
            <a:extLst>
              <a:ext uri="{FF2B5EF4-FFF2-40B4-BE49-F238E27FC236}">
                <a16:creationId xmlns:a16="http://schemas.microsoft.com/office/drawing/2014/main" id="{BEFD528F-DA11-42B8-BD3A-52CBDFE68F81}"/>
              </a:ext>
            </a:extLst>
          </p:cNvPr>
          <p:cNvSpPr>
            <a:spLocks noGrp="1"/>
          </p:cNvSpPr>
          <p:nvPr>
            <p:ph idx="1"/>
          </p:nvPr>
        </p:nvSpPr>
        <p:spPr>
          <a:xfrm>
            <a:off x="762000" y="2279018"/>
            <a:ext cx="5314543" cy="4170768"/>
          </a:xfrm>
        </p:spPr>
        <p:txBody>
          <a:bodyPr anchor="t">
            <a:normAutofit/>
          </a:bodyPr>
          <a:lstStyle/>
          <a:p>
            <a:r>
              <a:rPr lang="en-US" sz="2000" dirty="0"/>
              <a:t>Emerald ash borer is expected to kill and remove most of the ash trees from urban environments, as well as our forests</a:t>
            </a:r>
          </a:p>
          <a:p>
            <a:r>
              <a:rPr lang="en-US" sz="2000" dirty="0"/>
              <a:t>Larvae from emerald ash borer disrupt nutrient flow throughout ash trees</a:t>
            </a:r>
          </a:p>
          <a:p>
            <a:r>
              <a:rPr lang="en-US" sz="2000" dirty="0"/>
              <a:t>Trees decline and die as quickly as 2-3 years</a:t>
            </a:r>
          </a:p>
          <a:p>
            <a:r>
              <a:rPr lang="en-US" sz="2000" dirty="0"/>
              <a:t>Infected trees should be considered hazardous, since infected trees lose structural integrity quickly ( falling limbs, entire tree etc.)</a:t>
            </a:r>
          </a:p>
          <a:p>
            <a:r>
              <a:rPr lang="en-US" sz="2000" dirty="0"/>
              <a:t>Symptoms include branch dieback, loss of foliage, bark splitting, woodpecker damage, D-shaped exit holes, </a:t>
            </a:r>
            <a:r>
              <a:rPr lang="en-US" sz="2000" dirty="0" err="1"/>
              <a:t>blonding</a:t>
            </a:r>
            <a:r>
              <a:rPr lang="en-US" sz="2000" dirty="0"/>
              <a:t>, epicormic shoots, and S-shaped larval galleries beneath bark</a:t>
            </a:r>
          </a:p>
          <a:p>
            <a:endParaRPr lang="en-US" sz="1800" dirty="0"/>
          </a:p>
        </p:txBody>
      </p:sp>
      <p:sp>
        <p:nvSpPr>
          <p:cNvPr id="12" name="Freeform: Shape 11">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lose up of a rock&#10;&#10;Description automatically generated">
            <a:extLst>
              <a:ext uri="{FF2B5EF4-FFF2-40B4-BE49-F238E27FC236}">
                <a16:creationId xmlns:a16="http://schemas.microsoft.com/office/drawing/2014/main" id="{F5CFF48C-4DD2-49E4-9C37-C8A72A32F5E5}"/>
              </a:ext>
            </a:extLst>
          </p:cNvPr>
          <p:cNvPicPr>
            <a:picLocks noChangeAspect="1"/>
          </p:cNvPicPr>
          <p:nvPr/>
        </p:nvPicPr>
        <p:blipFill rotWithShape="1">
          <a:blip r:embed="rId2">
            <a:extLst>
              <a:ext uri="{28A0092B-C50C-407E-A947-70E740481C1C}">
                <a14:useLocalDpi xmlns:a14="http://schemas.microsoft.com/office/drawing/2010/main" val="0"/>
              </a:ext>
            </a:extLst>
          </a:blip>
          <a:srcRect l="11217" r="16609"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6" name="Rectangle: Rounded Corners 5">
            <a:extLst>
              <a:ext uri="{FF2B5EF4-FFF2-40B4-BE49-F238E27FC236}">
                <a16:creationId xmlns:a16="http://schemas.microsoft.com/office/drawing/2014/main" id="{A9CBCCC2-BF9F-4561-83B6-57B77B9FA2A2}"/>
              </a:ext>
            </a:extLst>
          </p:cNvPr>
          <p:cNvSpPr/>
          <p:nvPr/>
        </p:nvSpPr>
        <p:spPr>
          <a:xfrm>
            <a:off x="7644795" y="0"/>
            <a:ext cx="3067664" cy="1019730"/>
          </a:xfrm>
          <a:prstGeom prst="roundRect">
            <a:avLst/>
          </a:prstGeom>
          <a:solidFill>
            <a:schemeClr val="tx2">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ADB33BC-E64D-4D4E-99B2-C97C4F06767E}"/>
              </a:ext>
            </a:extLst>
          </p:cNvPr>
          <p:cNvSpPr txBox="1"/>
          <p:nvPr/>
        </p:nvSpPr>
        <p:spPr>
          <a:xfrm>
            <a:off x="7821774" y="-12283"/>
            <a:ext cx="2890684" cy="954107"/>
          </a:xfrm>
          <a:prstGeom prst="rect">
            <a:avLst/>
          </a:prstGeom>
          <a:noFill/>
        </p:spPr>
        <p:txBody>
          <a:bodyPr wrap="square" rtlCol="0">
            <a:spAutoFit/>
          </a:bodyPr>
          <a:lstStyle/>
          <a:p>
            <a:r>
              <a:rPr lang="en-US" sz="1400" b="1" dirty="0">
                <a:solidFill>
                  <a:schemeClr val="bg1"/>
                </a:solidFill>
              </a:rPr>
              <a:t>Image Description: </a:t>
            </a:r>
          </a:p>
          <a:p>
            <a:r>
              <a:rPr lang="en-US" sz="1400" dirty="0">
                <a:solidFill>
                  <a:schemeClr val="bg1"/>
                </a:solidFill>
              </a:rPr>
              <a:t>S-shaped larval galleries left behind by EAB larvae in the cambium of an ash tree.</a:t>
            </a:r>
            <a:endParaRPr lang="en-US" sz="1400" b="1" dirty="0">
              <a:solidFill>
                <a:schemeClr val="bg1"/>
              </a:solidFill>
            </a:endParaRPr>
          </a:p>
        </p:txBody>
      </p:sp>
    </p:spTree>
    <p:extLst>
      <p:ext uri="{BB962C8B-B14F-4D97-AF65-F5344CB8AC3E}">
        <p14:creationId xmlns:p14="http://schemas.microsoft.com/office/powerpoint/2010/main" val="2935885386"/>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9CF2CF1-B9CE-43E4-BDB4-2C97DD947F94}"/>
              </a:ext>
            </a:extLst>
          </p:cNvPr>
          <p:cNvSpPr>
            <a:spLocks noGrp="1"/>
          </p:cNvSpPr>
          <p:nvPr>
            <p:ph type="title"/>
          </p:nvPr>
        </p:nvSpPr>
        <p:spPr>
          <a:xfrm>
            <a:off x="863029" y="1012004"/>
            <a:ext cx="3416158" cy="4795408"/>
          </a:xfrm>
        </p:spPr>
        <p:txBody>
          <a:bodyPr>
            <a:normAutofit/>
          </a:bodyPr>
          <a:lstStyle/>
          <a:p>
            <a:r>
              <a:rPr lang="en-US">
                <a:solidFill>
                  <a:srgbClr val="FFFFFF"/>
                </a:solidFill>
              </a:rPr>
              <a:t>How to Prevent Spread of Non-native Invasive Insects</a:t>
            </a:r>
          </a:p>
        </p:txBody>
      </p:sp>
      <p:graphicFrame>
        <p:nvGraphicFramePr>
          <p:cNvPr id="5" name="Content Placeholder 2">
            <a:extLst>
              <a:ext uri="{FF2B5EF4-FFF2-40B4-BE49-F238E27FC236}">
                <a16:creationId xmlns:a16="http://schemas.microsoft.com/office/drawing/2014/main" id="{39D552C8-1447-43AD-B17A-38D21CCE54F3}"/>
              </a:ext>
            </a:extLst>
          </p:cNvPr>
          <p:cNvGraphicFramePr>
            <a:graphicFrameLocks noGrp="1"/>
          </p:cNvGraphicFramePr>
          <p:nvPr>
            <p:ph idx="1"/>
            <p:extLst>
              <p:ext uri="{D42A27DB-BD31-4B8C-83A1-F6EECF244321}">
                <p14:modId xmlns:p14="http://schemas.microsoft.com/office/powerpoint/2010/main" val="419584121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376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592E0-164C-427B-B396-094750AE98B4}"/>
              </a:ext>
            </a:extLst>
          </p:cNvPr>
          <p:cNvSpPr>
            <a:spLocks noGrp="1"/>
          </p:cNvSpPr>
          <p:nvPr>
            <p:ph type="title"/>
          </p:nvPr>
        </p:nvSpPr>
        <p:spPr>
          <a:xfrm>
            <a:off x="648929" y="629266"/>
            <a:ext cx="6586491" cy="1676603"/>
          </a:xfrm>
        </p:spPr>
        <p:txBody>
          <a:bodyPr>
            <a:normAutofit/>
          </a:bodyPr>
          <a:lstStyle/>
          <a:p>
            <a:r>
              <a:rPr lang="en-US" dirty="0"/>
              <a:t>Forest Health Threats: Pathogens – Oak Wilt</a:t>
            </a:r>
          </a:p>
        </p:txBody>
      </p:sp>
      <p:sp>
        <p:nvSpPr>
          <p:cNvPr id="3" name="Content Placeholder 2">
            <a:extLst>
              <a:ext uri="{FF2B5EF4-FFF2-40B4-BE49-F238E27FC236}">
                <a16:creationId xmlns:a16="http://schemas.microsoft.com/office/drawing/2014/main" id="{C4DC1A51-62A9-4DB1-8D89-44A10EE1AD14}"/>
              </a:ext>
            </a:extLst>
          </p:cNvPr>
          <p:cNvSpPr>
            <a:spLocks noGrp="1"/>
          </p:cNvSpPr>
          <p:nvPr>
            <p:ph idx="1"/>
          </p:nvPr>
        </p:nvSpPr>
        <p:spPr>
          <a:xfrm>
            <a:off x="648930" y="2438400"/>
            <a:ext cx="6586489" cy="3785419"/>
          </a:xfrm>
        </p:spPr>
        <p:txBody>
          <a:bodyPr>
            <a:normAutofit/>
          </a:bodyPr>
          <a:lstStyle/>
          <a:p>
            <a:r>
              <a:rPr lang="en-US" sz="1900" dirty="0"/>
              <a:t>Caused by the fungus </a:t>
            </a:r>
            <a:r>
              <a:rPr lang="en-US" sz="1900" i="1" dirty="0"/>
              <a:t>Ceratocystis </a:t>
            </a:r>
            <a:r>
              <a:rPr lang="en-US" sz="1900" i="1" dirty="0" err="1"/>
              <a:t>fagacearum</a:t>
            </a:r>
            <a:endParaRPr lang="en-US" sz="1900" i="1" dirty="0"/>
          </a:p>
          <a:p>
            <a:r>
              <a:rPr lang="en-US" sz="1900" dirty="0"/>
              <a:t>Found throughout Illinois</a:t>
            </a:r>
          </a:p>
          <a:p>
            <a:r>
              <a:rPr lang="en-US" sz="1900" dirty="0"/>
              <a:t>Invades water conducting vessels of the sapwood through fresh wounds and root grafts</a:t>
            </a:r>
          </a:p>
          <a:p>
            <a:r>
              <a:rPr lang="en-US" sz="1900" dirty="0"/>
              <a:t>Blocks flow of water between roots and foliage</a:t>
            </a:r>
          </a:p>
          <a:p>
            <a:r>
              <a:rPr lang="en-US" sz="1900" dirty="0"/>
              <a:t>Red oak group can defoliate in 4-6 weeks and do not recover</a:t>
            </a:r>
          </a:p>
          <a:p>
            <a:r>
              <a:rPr lang="en-US" sz="1900" dirty="0"/>
              <a:t>White oak group can take 1 year or more to defoliate, and have been known to recover, but usually die slowly</a:t>
            </a:r>
          </a:p>
          <a:p>
            <a:r>
              <a:rPr lang="en-US" sz="1900" dirty="0"/>
              <a:t>No cure, but spread can be controlled through the use of proper care, mechanical, and chemical control methods</a:t>
            </a:r>
          </a:p>
        </p:txBody>
      </p:sp>
      <p:pic>
        <p:nvPicPr>
          <p:cNvPr id="7" name="Picture 6" descr="A large tree&#10;&#10;Description automatically generated">
            <a:extLst>
              <a:ext uri="{FF2B5EF4-FFF2-40B4-BE49-F238E27FC236}">
                <a16:creationId xmlns:a16="http://schemas.microsoft.com/office/drawing/2014/main" id="{E5284D76-619F-4B3D-ABBC-5977953D16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5419" y="0"/>
            <a:ext cx="4956581" cy="6608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5136C3D8-74B3-4951-BEF2-6DE02937F28E}"/>
              </a:ext>
            </a:extLst>
          </p:cNvPr>
          <p:cNvSpPr txBox="1"/>
          <p:nvPr/>
        </p:nvSpPr>
        <p:spPr>
          <a:xfrm>
            <a:off x="7103425" y="6600941"/>
            <a:ext cx="3515065" cy="276999"/>
          </a:xfrm>
          <a:prstGeom prst="rect">
            <a:avLst/>
          </a:prstGeom>
          <a:noFill/>
        </p:spPr>
        <p:txBody>
          <a:bodyPr wrap="none" rtlCol="0">
            <a:spAutoFit/>
          </a:bodyPr>
          <a:lstStyle/>
          <a:p>
            <a:r>
              <a:rPr lang="en-US" sz="1200" dirty="0"/>
              <a:t>© Joseph Obrien, USDA Forest Service, Bugwood.org </a:t>
            </a:r>
          </a:p>
        </p:txBody>
      </p:sp>
      <p:sp>
        <p:nvSpPr>
          <p:cNvPr id="9" name="Rectangle: Rounded Corners 8">
            <a:extLst>
              <a:ext uri="{FF2B5EF4-FFF2-40B4-BE49-F238E27FC236}">
                <a16:creationId xmlns:a16="http://schemas.microsoft.com/office/drawing/2014/main" id="{CB79C337-959C-4C67-AF5C-76045FEB414E}"/>
              </a:ext>
            </a:extLst>
          </p:cNvPr>
          <p:cNvSpPr/>
          <p:nvPr/>
        </p:nvSpPr>
        <p:spPr>
          <a:xfrm>
            <a:off x="7238635" y="5530645"/>
            <a:ext cx="2191722" cy="1070296"/>
          </a:xfrm>
          <a:prstGeom prst="roundRect">
            <a:avLst/>
          </a:prstGeom>
          <a:solidFill>
            <a:schemeClr val="bg2">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5573D4B-5EED-4F78-9164-B095BD18265A}"/>
              </a:ext>
            </a:extLst>
          </p:cNvPr>
          <p:cNvSpPr txBox="1"/>
          <p:nvPr/>
        </p:nvSpPr>
        <p:spPr>
          <a:xfrm>
            <a:off x="7235418" y="5635362"/>
            <a:ext cx="2194938" cy="830997"/>
          </a:xfrm>
          <a:prstGeom prst="rect">
            <a:avLst/>
          </a:prstGeom>
          <a:noFill/>
        </p:spPr>
        <p:txBody>
          <a:bodyPr wrap="square" rtlCol="0">
            <a:spAutoFit/>
          </a:bodyPr>
          <a:lstStyle/>
          <a:p>
            <a:r>
              <a:rPr lang="en-US" sz="1600" b="1" dirty="0"/>
              <a:t>Image Description: </a:t>
            </a:r>
            <a:r>
              <a:rPr lang="en-US" sz="1600" dirty="0"/>
              <a:t>An oak tree suffering from oak wilt.</a:t>
            </a:r>
            <a:endParaRPr lang="en-US" sz="1600" b="1" dirty="0"/>
          </a:p>
        </p:txBody>
      </p:sp>
    </p:spTree>
    <p:extLst>
      <p:ext uri="{BB962C8B-B14F-4D97-AF65-F5344CB8AC3E}">
        <p14:creationId xmlns:p14="http://schemas.microsoft.com/office/powerpoint/2010/main" val="2431248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9B9E8A9-352D-4DCB-9485-C777000D49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7A1FDC-26E6-4E82-A48F-9CECC0AA4B8A}"/>
              </a:ext>
            </a:extLst>
          </p:cNvPr>
          <p:cNvSpPr>
            <a:spLocks noGrp="1"/>
          </p:cNvSpPr>
          <p:nvPr>
            <p:ph type="title"/>
          </p:nvPr>
        </p:nvSpPr>
        <p:spPr>
          <a:xfrm>
            <a:off x="486189" y="228021"/>
            <a:ext cx="6272784" cy="1536192"/>
          </a:xfrm>
        </p:spPr>
        <p:txBody>
          <a:bodyPr anchor="b">
            <a:normAutofit/>
          </a:bodyPr>
          <a:lstStyle/>
          <a:p>
            <a:r>
              <a:rPr lang="en-US" sz="3600" dirty="0"/>
              <a:t>Forest Health Threats: Pathogens - Sudden Oak Death</a:t>
            </a:r>
          </a:p>
        </p:txBody>
      </p:sp>
      <p:sp>
        <p:nvSpPr>
          <p:cNvPr id="16" name="Rectangle 15">
            <a:extLst>
              <a:ext uri="{FF2B5EF4-FFF2-40B4-BE49-F238E27FC236}">
                <a16:creationId xmlns:a16="http://schemas.microsoft.com/office/drawing/2014/main" id="{C2A9B0E5-C2C1-4B85-99A9-117A659D5F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3A8AEACA-9535-4BE8-A91B-8BE82BA547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lose up of a tree&#10;&#10;Description automatically generated">
            <a:extLst>
              <a:ext uri="{FF2B5EF4-FFF2-40B4-BE49-F238E27FC236}">
                <a16:creationId xmlns:a16="http://schemas.microsoft.com/office/drawing/2014/main" id="{F16F6531-BB21-4EA4-843D-49420542D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2927" y="65339"/>
            <a:ext cx="2568102" cy="3424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Content Placeholder 2">
            <a:extLst>
              <a:ext uri="{FF2B5EF4-FFF2-40B4-BE49-F238E27FC236}">
                <a16:creationId xmlns:a16="http://schemas.microsoft.com/office/drawing/2014/main" id="{F7AF5E88-0AB6-43F5-A430-5A75DEA128FA}"/>
              </a:ext>
            </a:extLst>
          </p:cNvPr>
          <p:cNvSpPr>
            <a:spLocks noGrp="1"/>
          </p:cNvSpPr>
          <p:nvPr>
            <p:ph idx="1"/>
          </p:nvPr>
        </p:nvSpPr>
        <p:spPr>
          <a:xfrm>
            <a:off x="612648" y="3355848"/>
            <a:ext cx="6272784" cy="2825496"/>
          </a:xfrm>
        </p:spPr>
        <p:txBody>
          <a:bodyPr>
            <a:noAutofit/>
          </a:bodyPr>
          <a:lstStyle/>
          <a:p>
            <a:r>
              <a:rPr lang="en-US" sz="2000" dirty="0"/>
              <a:t>Caused by the water mold (oomycete) </a:t>
            </a:r>
            <a:r>
              <a:rPr lang="en-US" sz="2000" i="1" dirty="0"/>
              <a:t>Phytophthora </a:t>
            </a:r>
            <a:r>
              <a:rPr lang="en-US" sz="2000" i="1" dirty="0" err="1"/>
              <a:t>ramorum</a:t>
            </a:r>
            <a:endParaRPr lang="en-US" sz="2000" i="1" dirty="0"/>
          </a:p>
          <a:p>
            <a:r>
              <a:rPr lang="en-US" sz="2000" dirty="0"/>
              <a:t>Infects plants across a large taxonomic range</a:t>
            </a:r>
          </a:p>
          <a:p>
            <a:r>
              <a:rPr lang="en-US" sz="2000" dirty="0"/>
              <a:t>Affects phloem in oaks, causing bleeding cankers</a:t>
            </a:r>
          </a:p>
          <a:p>
            <a:r>
              <a:rPr lang="en-US" sz="2000" dirty="0"/>
              <a:t>Can kill individuals in a few seasons after infection</a:t>
            </a:r>
          </a:p>
          <a:p>
            <a:r>
              <a:rPr lang="en-US" sz="2000" dirty="0"/>
              <a:t>Disease is incurable at this point</a:t>
            </a:r>
          </a:p>
          <a:p>
            <a:r>
              <a:rPr lang="en-US" sz="2000" dirty="0"/>
              <a:t>Only red oak group susceptible</a:t>
            </a:r>
          </a:p>
          <a:p>
            <a:r>
              <a:rPr lang="en-US" sz="2000" dirty="0"/>
              <a:t>If break out occurs, could be devastating to Illinois forests and urban forests</a:t>
            </a:r>
          </a:p>
        </p:txBody>
      </p:sp>
      <p:pic>
        <p:nvPicPr>
          <p:cNvPr id="9" name="Picture 8" descr="A picture containing grass, outdoor, field, sitting&#10;&#10;Description automatically generated">
            <a:extLst>
              <a:ext uri="{FF2B5EF4-FFF2-40B4-BE49-F238E27FC236}">
                <a16:creationId xmlns:a16="http://schemas.microsoft.com/office/drawing/2014/main" id="{47424A84-F741-4655-B83A-85EB59D9FB82}"/>
              </a:ext>
            </a:extLst>
          </p:cNvPr>
          <p:cNvPicPr>
            <a:picLocks noChangeAspect="1"/>
          </p:cNvPicPr>
          <p:nvPr/>
        </p:nvPicPr>
        <p:blipFill rotWithShape="1">
          <a:blip r:embed="rId3">
            <a:extLst>
              <a:ext uri="{28A0092B-C50C-407E-A947-70E740481C1C}">
                <a14:useLocalDpi xmlns:a14="http://schemas.microsoft.com/office/drawing/2010/main" val="0"/>
              </a:ext>
            </a:extLst>
          </a:blip>
          <a:srcRect b="5778"/>
          <a:stretch/>
        </p:blipFill>
        <p:spPr>
          <a:xfrm>
            <a:off x="7031592" y="3554813"/>
            <a:ext cx="5063253" cy="31725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D560ABDA-0D1A-4C7E-8186-36D85035D566}"/>
              </a:ext>
            </a:extLst>
          </p:cNvPr>
          <p:cNvSpPr txBox="1"/>
          <p:nvPr/>
        </p:nvSpPr>
        <p:spPr>
          <a:xfrm rot="16200000">
            <a:off x="9628415" y="1953747"/>
            <a:ext cx="2951449" cy="246221"/>
          </a:xfrm>
          <a:prstGeom prst="rect">
            <a:avLst/>
          </a:prstGeom>
          <a:noFill/>
        </p:spPr>
        <p:txBody>
          <a:bodyPr wrap="none" rtlCol="0">
            <a:spAutoFit/>
          </a:bodyPr>
          <a:lstStyle/>
          <a:p>
            <a:r>
              <a:rPr lang="en-US" sz="1000" dirty="0"/>
              <a:t>© Bruce </a:t>
            </a:r>
            <a:r>
              <a:rPr lang="en-US" sz="1000" dirty="0" err="1"/>
              <a:t>Moltzan</a:t>
            </a:r>
            <a:r>
              <a:rPr lang="en-US" sz="1000" dirty="0"/>
              <a:t>, USDA Forest Service, Bugwood.org</a:t>
            </a:r>
          </a:p>
        </p:txBody>
      </p:sp>
      <p:sp>
        <p:nvSpPr>
          <p:cNvPr id="11" name="Rectangle: Rounded Corners 10">
            <a:extLst>
              <a:ext uri="{FF2B5EF4-FFF2-40B4-BE49-F238E27FC236}">
                <a16:creationId xmlns:a16="http://schemas.microsoft.com/office/drawing/2014/main" id="{7C06C19A-A12B-4026-941D-E7A39FB93984}"/>
              </a:ext>
            </a:extLst>
          </p:cNvPr>
          <p:cNvSpPr/>
          <p:nvPr/>
        </p:nvSpPr>
        <p:spPr>
          <a:xfrm>
            <a:off x="7031592" y="5412658"/>
            <a:ext cx="2094271" cy="1314664"/>
          </a:xfrm>
          <a:prstGeom prst="roundRect">
            <a:avLst/>
          </a:prstGeom>
          <a:solidFill>
            <a:schemeClr val="bg2">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4C9C9C6-0F5D-4DDF-B66F-EA2910384C23}"/>
              </a:ext>
            </a:extLst>
          </p:cNvPr>
          <p:cNvSpPr txBox="1"/>
          <p:nvPr/>
        </p:nvSpPr>
        <p:spPr>
          <a:xfrm>
            <a:off x="7031592" y="5524914"/>
            <a:ext cx="2094271" cy="1077218"/>
          </a:xfrm>
          <a:prstGeom prst="rect">
            <a:avLst/>
          </a:prstGeom>
          <a:noFill/>
        </p:spPr>
        <p:txBody>
          <a:bodyPr wrap="square" rtlCol="0">
            <a:spAutoFit/>
          </a:bodyPr>
          <a:lstStyle/>
          <a:p>
            <a:r>
              <a:rPr lang="en-US" sz="1600" b="1" dirty="0"/>
              <a:t>Image Description: </a:t>
            </a:r>
            <a:r>
              <a:rPr lang="en-US" sz="1600" dirty="0"/>
              <a:t>Quarantine measures to dispose of infected plant material.</a:t>
            </a:r>
          </a:p>
        </p:txBody>
      </p:sp>
      <p:sp>
        <p:nvSpPr>
          <p:cNvPr id="13" name="Rectangle: Rounded Corners 12">
            <a:extLst>
              <a:ext uri="{FF2B5EF4-FFF2-40B4-BE49-F238E27FC236}">
                <a16:creationId xmlns:a16="http://schemas.microsoft.com/office/drawing/2014/main" id="{F261DD88-D667-47E6-A665-AB80D6C57255}"/>
              </a:ext>
            </a:extLst>
          </p:cNvPr>
          <p:cNvSpPr/>
          <p:nvPr/>
        </p:nvSpPr>
        <p:spPr>
          <a:xfrm>
            <a:off x="8384338" y="2393125"/>
            <a:ext cx="1408591" cy="1127904"/>
          </a:xfrm>
          <a:prstGeom prst="roundRect">
            <a:avLst/>
          </a:prstGeom>
          <a:solidFill>
            <a:schemeClr val="bg2">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042F669-CD84-4503-9C63-A0E56D055433}"/>
              </a:ext>
            </a:extLst>
          </p:cNvPr>
          <p:cNvSpPr txBox="1"/>
          <p:nvPr/>
        </p:nvSpPr>
        <p:spPr>
          <a:xfrm>
            <a:off x="8384339" y="2584497"/>
            <a:ext cx="1408590" cy="738664"/>
          </a:xfrm>
          <a:prstGeom prst="rect">
            <a:avLst/>
          </a:prstGeom>
          <a:noFill/>
        </p:spPr>
        <p:txBody>
          <a:bodyPr wrap="square" rtlCol="0">
            <a:spAutoFit/>
          </a:bodyPr>
          <a:lstStyle/>
          <a:p>
            <a:r>
              <a:rPr lang="en-US" sz="1400" b="1" dirty="0"/>
              <a:t>Image Description: </a:t>
            </a:r>
            <a:r>
              <a:rPr lang="en-US" sz="1400" dirty="0"/>
              <a:t>Bleeding cankers</a:t>
            </a:r>
            <a:endParaRPr lang="en-US" sz="1400" b="1" dirty="0"/>
          </a:p>
        </p:txBody>
      </p:sp>
    </p:spTree>
    <p:extLst>
      <p:ext uri="{BB962C8B-B14F-4D97-AF65-F5344CB8AC3E}">
        <p14:creationId xmlns:p14="http://schemas.microsoft.com/office/powerpoint/2010/main" val="1794889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21A75659-5A6F-4F77-9679-678A00B9D8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ree in a forest&#10;&#10;Description automatically generated">
            <a:extLst>
              <a:ext uri="{FF2B5EF4-FFF2-40B4-BE49-F238E27FC236}">
                <a16:creationId xmlns:a16="http://schemas.microsoft.com/office/drawing/2014/main" id="{E9C330C9-3D25-4EC3-BCB5-F17525768FBE}"/>
              </a:ext>
            </a:extLst>
          </p:cNvPr>
          <p:cNvPicPr>
            <a:picLocks noChangeAspect="1"/>
          </p:cNvPicPr>
          <p:nvPr/>
        </p:nvPicPr>
        <p:blipFill rotWithShape="1">
          <a:blip r:embed="rId2">
            <a:extLst>
              <a:ext uri="{28A0092B-C50C-407E-A947-70E740481C1C}">
                <a14:useLocalDpi xmlns:a14="http://schemas.microsoft.com/office/drawing/2010/main" val="0"/>
              </a:ext>
            </a:extLst>
          </a:blip>
          <a:srcRect l="29795" t="9091" r="5857" b="1"/>
          <a:stretch/>
        </p:blipFill>
        <p:spPr>
          <a:xfrm>
            <a:off x="20" y="10"/>
            <a:ext cx="8668492" cy="6857990"/>
          </a:xfrm>
          <a:prstGeom prst="rect">
            <a:avLst/>
          </a:prstGeom>
        </p:spPr>
      </p:pic>
      <p:sp>
        <p:nvSpPr>
          <p:cNvPr id="34" name="Rectangle 33">
            <a:extLst>
              <a:ext uri="{FF2B5EF4-FFF2-40B4-BE49-F238E27FC236}">
                <a16:creationId xmlns:a16="http://schemas.microsoft.com/office/drawing/2014/main" id="{E30A3A45-140E-431E-AED0-07EF836310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98C74C-F201-4F72-A11B-CEBDB272232B}"/>
              </a:ext>
            </a:extLst>
          </p:cNvPr>
          <p:cNvSpPr>
            <a:spLocks noGrp="1"/>
          </p:cNvSpPr>
          <p:nvPr>
            <p:ph type="title"/>
          </p:nvPr>
        </p:nvSpPr>
        <p:spPr>
          <a:xfrm>
            <a:off x="8395868" y="1161288"/>
            <a:ext cx="3438144" cy="1124712"/>
          </a:xfrm>
        </p:spPr>
        <p:txBody>
          <a:bodyPr anchor="b">
            <a:normAutofit/>
          </a:bodyPr>
          <a:lstStyle/>
          <a:p>
            <a:r>
              <a:rPr lang="en-US" sz="2800" dirty="0"/>
              <a:t>Forestry Professional Staff are too Few</a:t>
            </a:r>
          </a:p>
        </p:txBody>
      </p:sp>
      <p:sp>
        <p:nvSpPr>
          <p:cNvPr id="36" name="Rectangle 35">
            <a:extLst>
              <a:ext uri="{FF2B5EF4-FFF2-40B4-BE49-F238E27FC236}">
                <a16:creationId xmlns:a16="http://schemas.microsoft.com/office/drawing/2014/main" id="{55D4142C-5077-457F-A6AD-3FECFDB39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Rectangle 37">
            <a:extLst>
              <a:ext uri="{FF2B5EF4-FFF2-40B4-BE49-F238E27FC236}">
                <a16:creationId xmlns:a16="http://schemas.microsoft.com/office/drawing/2014/main"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01F3C8C-CB82-44C2-9090-B1C79B275081}"/>
              </a:ext>
            </a:extLst>
          </p:cNvPr>
          <p:cNvSpPr>
            <a:spLocks noGrp="1"/>
          </p:cNvSpPr>
          <p:nvPr>
            <p:ph idx="1"/>
          </p:nvPr>
        </p:nvSpPr>
        <p:spPr>
          <a:xfrm>
            <a:off x="8395868" y="2718054"/>
            <a:ext cx="3438906" cy="3207258"/>
          </a:xfrm>
        </p:spPr>
        <p:txBody>
          <a:bodyPr anchor="t">
            <a:noAutofit/>
          </a:bodyPr>
          <a:lstStyle/>
          <a:p>
            <a:r>
              <a:rPr lang="en-US" sz="1800" dirty="0"/>
              <a:t>Early retirement and subsequent budget cuts to IDNR have reduced Forestry Division professional, technical, and clerical staff by as much as 86%</a:t>
            </a:r>
          </a:p>
          <a:p>
            <a:r>
              <a:rPr lang="en-US" sz="1800" dirty="0"/>
              <a:t>Strategic planning dating back to the 1990’s, prior to staff loss, defined the need for additional districts and urban and traditional forestry field staff</a:t>
            </a:r>
          </a:p>
          <a:p>
            <a:r>
              <a:rPr lang="en-US" sz="1800" dirty="0"/>
              <a:t>Lack of access to state forestry professionals, seriously affects Illinois residents who own forested property.</a:t>
            </a:r>
          </a:p>
        </p:txBody>
      </p:sp>
    </p:spTree>
    <p:extLst>
      <p:ext uri="{BB962C8B-B14F-4D97-AF65-F5344CB8AC3E}">
        <p14:creationId xmlns:p14="http://schemas.microsoft.com/office/powerpoint/2010/main" val="3674768447"/>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1E7530-396C-45F0-92F4-A885648D16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ree in the middle of a forest&#10;&#10;Description automatically generated">
            <a:extLst>
              <a:ext uri="{FF2B5EF4-FFF2-40B4-BE49-F238E27FC236}">
                <a16:creationId xmlns:a16="http://schemas.microsoft.com/office/drawing/2014/main" id="{1438CEA2-5F0E-4AD1-B67C-FC05D6ADD2E1}"/>
              </a:ext>
            </a:extLst>
          </p:cNvPr>
          <p:cNvPicPr>
            <a:picLocks noChangeAspect="1"/>
          </p:cNvPicPr>
          <p:nvPr/>
        </p:nvPicPr>
        <p:blipFill rotWithShape="1">
          <a:blip r:embed="rId2">
            <a:extLst>
              <a:ext uri="{28A0092B-C50C-407E-A947-70E740481C1C}">
                <a14:useLocalDpi xmlns:a14="http://schemas.microsoft.com/office/drawing/2010/main" val="0"/>
              </a:ext>
            </a:extLst>
          </a:blip>
          <a:srcRect r="1" b="11341"/>
          <a:stretch/>
        </p:blipFill>
        <p:spPr>
          <a:xfrm>
            <a:off x="603671" y="-1"/>
            <a:ext cx="11588329" cy="6857999"/>
          </a:xfrm>
          <a:prstGeom prst="rect">
            <a:avLst/>
          </a:prstGeom>
        </p:spPr>
      </p:pic>
      <p:sp>
        <p:nvSpPr>
          <p:cNvPr id="12" name="Rectangle 11">
            <a:extLst>
              <a:ext uri="{FF2B5EF4-FFF2-40B4-BE49-F238E27FC236}">
                <a16:creationId xmlns:a16="http://schemas.microsoft.com/office/drawing/2014/main" id="{7316481C-0A49-4796-812B-0D64F063B7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7D2AB5-4CA7-4DD7-A737-F7C89C1EE62C}"/>
              </a:ext>
            </a:extLst>
          </p:cNvPr>
          <p:cNvSpPr>
            <a:spLocks noGrp="1"/>
          </p:cNvSpPr>
          <p:nvPr>
            <p:ph type="title"/>
          </p:nvPr>
        </p:nvSpPr>
        <p:spPr>
          <a:xfrm>
            <a:off x="1145671" y="132379"/>
            <a:ext cx="3874686" cy="2147520"/>
          </a:xfrm>
        </p:spPr>
        <p:txBody>
          <a:bodyPr>
            <a:normAutofit/>
          </a:bodyPr>
          <a:lstStyle/>
          <a:p>
            <a:r>
              <a:rPr lang="en-US" sz="4100" dirty="0">
                <a:solidFill>
                  <a:schemeClr val="bg1"/>
                </a:solidFill>
              </a:rPr>
              <a:t>Forest Industries and Mills are too Few</a:t>
            </a:r>
          </a:p>
        </p:txBody>
      </p:sp>
      <p:sp>
        <p:nvSpPr>
          <p:cNvPr id="14" name="Rectangle 13">
            <a:extLst>
              <a:ext uri="{FF2B5EF4-FFF2-40B4-BE49-F238E27FC236}">
                <a16:creationId xmlns:a16="http://schemas.microsoft.com/office/drawing/2014/main" id="{A5271697-90F1-4A23-8EF2-0179F2EAFA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1DE8B58-F373-409E-A253-4380A66091D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7"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9F5512A-48E1-4C07-B75E-3CCC517B68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931EAF1-EAC1-4A6B-B7E2-A1DE3FF55FC2}"/>
              </a:ext>
            </a:extLst>
          </p:cNvPr>
          <p:cNvSpPr>
            <a:spLocks noGrp="1"/>
          </p:cNvSpPr>
          <p:nvPr>
            <p:ph idx="1"/>
          </p:nvPr>
        </p:nvSpPr>
        <p:spPr>
          <a:xfrm>
            <a:off x="1166649" y="2412279"/>
            <a:ext cx="3874685" cy="4154060"/>
          </a:xfrm>
        </p:spPr>
        <p:txBody>
          <a:bodyPr anchor="ctr">
            <a:noAutofit/>
          </a:bodyPr>
          <a:lstStyle/>
          <a:p>
            <a:r>
              <a:rPr lang="en-US" sz="1800" dirty="0">
                <a:solidFill>
                  <a:schemeClr val="bg1"/>
                </a:solidFill>
              </a:rPr>
              <a:t>The number of sawmills within Illinois has decreased by 72% since 1961</a:t>
            </a:r>
          </a:p>
          <a:p>
            <a:r>
              <a:rPr lang="en-US" sz="1800" dirty="0">
                <a:solidFill>
                  <a:schemeClr val="bg1"/>
                </a:solidFill>
              </a:rPr>
              <a:t>Partly attributed to higher workers compensation rates, utility rates, and business taxes compared to neighboring states</a:t>
            </a:r>
          </a:p>
          <a:p>
            <a:r>
              <a:rPr lang="en-US" sz="1800" dirty="0">
                <a:solidFill>
                  <a:schemeClr val="bg1"/>
                </a:solidFill>
              </a:rPr>
              <a:t>Currently almost 1/3 of round-wood harvested in Illinois is sent to other states for processing</a:t>
            </a:r>
          </a:p>
          <a:p>
            <a:r>
              <a:rPr lang="en-US" sz="1800" dirty="0">
                <a:solidFill>
                  <a:schemeClr val="bg1"/>
                </a:solidFill>
              </a:rPr>
              <a:t>A 2012 economic impact study authorized by the IFDC and conducted by Mississippi State University showed that forestry and forest products in Illinois represent $23 billion dollars in annual value</a:t>
            </a:r>
          </a:p>
        </p:txBody>
      </p:sp>
    </p:spTree>
    <p:extLst>
      <p:ext uri="{BB962C8B-B14F-4D97-AF65-F5344CB8AC3E}">
        <p14:creationId xmlns:p14="http://schemas.microsoft.com/office/powerpoint/2010/main" val="507374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A person standing next to a tree&#10;&#10;Description automatically generated">
            <a:extLst>
              <a:ext uri="{FF2B5EF4-FFF2-40B4-BE49-F238E27FC236}">
                <a16:creationId xmlns:a16="http://schemas.microsoft.com/office/drawing/2014/main" id="{0957D40E-4BE8-47E5-8107-5069776CA6E7}"/>
              </a:ext>
            </a:extLst>
          </p:cNvPr>
          <p:cNvPicPr>
            <a:picLocks noChangeAspect="1"/>
          </p:cNvPicPr>
          <p:nvPr/>
        </p:nvPicPr>
        <p:blipFill rotWithShape="1">
          <a:blip r:embed="rId2">
            <a:extLst>
              <a:ext uri="{28A0092B-C50C-407E-A947-70E740481C1C}">
                <a14:useLocalDpi xmlns:a14="http://schemas.microsoft.com/office/drawing/2010/main" val="0"/>
              </a:ext>
            </a:extLst>
          </a:blip>
          <a:srcRect t="10644" r="-1" b="24754"/>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10" name="Freeform: Shape 9">
            <a:extLst>
              <a:ext uri="{FF2B5EF4-FFF2-40B4-BE49-F238E27FC236}">
                <a16:creationId xmlns:a16="http://schemas.microsoft.com/office/drawing/2014/main" id="{5FDF4720-5445-47BE-89FE-E40D1AE6F6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Freeform: Shape 11">
            <a:extLst>
              <a:ext uri="{FF2B5EF4-FFF2-40B4-BE49-F238E27FC236}">
                <a16:creationId xmlns:a16="http://schemas.microsoft.com/office/drawing/2014/main" id="{AC8710B4-A815-4082-9E4F-F13A000709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A5DC573-44C1-45E0-92A3-3B8104294CF4}"/>
              </a:ext>
            </a:extLst>
          </p:cNvPr>
          <p:cNvSpPr>
            <a:spLocks noGrp="1"/>
          </p:cNvSpPr>
          <p:nvPr>
            <p:ph type="title"/>
          </p:nvPr>
        </p:nvSpPr>
        <p:spPr>
          <a:xfrm>
            <a:off x="602159" y="141552"/>
            <a:ext cx="4782458" cy="1325563"/>
          </a:xfrm>
        </p:spPr>
        <p:txBody>
          <a:bodyPr>
            <a:normAutofit/>
          </a:bodyPr>
          <a:lstStyle/>
          <a:p>
            <a:r>
              <a:rPr lang="en-US" sz="2800" dirty="0"/>
              <a:t>Urban and Community Forests Face Extreme Pressures and Challenges</a:t>
            </a:r>
          </a:p>
        </p:txBody>
      </p:sp>
      <p:sp>
        <p:nvSpPr>
          <p:cNvPr id="3" name="Content Placeholder 2">
            <a:extLst>
              <a:ext uri="{FF2B5EF4-FFF2-40B4-BE49-F238E27FC236}">
                <a16:creationId xmlns:a16="http://schemas.microsoft.com/office/drawing/2014/main" id="{7C3381AB-B10D-4A31-99EA-2F8A7EC28AA2}"/>
              </a:ext>
            </a:extLst>
          </p:cNvPr>
          <p:cNvSpPr>
            <a:spLocks noGrp="1"/>
          </p:cNvSpPr>
          <p:nvPr>
            <p:ph idx="1"/>
          </p:nvPr>
        </p:nvSpPr>
        <p:spPr>
          <a:xfrm>
            <a:off x="199823" y="1608657"/>
            <a:ext cx="4782458" cy="4416586"/>
          </a:xfrm>
        </p:spPr>
        <p:txBody>
          <a:bodyPr anchor="t">
            <a:noAutofit/>
          </a:bodyPr>
          <a:lstStyle/>
          <a:p>
            <a:r>
              <a:rPr lang="en-US" sz="2000" dirty="0"/>
              <a:t>Since 1990, there has been a 7% increase in municipal lands state-wide</a:t>
            </a:r>
          </a:p>
          <a:p>
            <a:r>
              <a:rPr lang="en-US" sz="2000" dirty="0"/>
              <a:t>Increased urbanization is outpacing reforestation efforts and the ability of most communities to manage urban forests</a:t>
            </a:r>
          </a:p>
          <a:p>
            <a:r>
              <a:rPr lang="en-US" sz="2000" dirty="0"/>
              <a:t>The benefits of trees, forests, and other green infrastructure contribute to the quality of life in all Illinois communities</a:t>
            </a:r>
          </a:p>
          <a:p>
            <a:r>
              <a:rPr lang="en-US" sz="2000" dirty="0"/>
              <a:t>There is a substantial need to further practices and policies which can sustain and improve urban forests</a:t>
            </a:r>
          </a:p>
          <a:p>
            <a:r>
              <a:rPr lang="en-US" sz="2000" dirty="0"/>
              <a:t>Shortages of technical staff/expertise, financial assistance for communities, and up to date information/materials for education</a:t>
            </a:r>
          </a:p>
        </p:txBody>
      </p:sp>
      <p:sp>
        <p:nvSpPr>
          <p:cNvPr id="7" name="Rectangle: Rounded Corners 6">
            <a:extLst>
              <a:ext uri="{FF2B5EF4-FFF2-40B4-BE49-F238E27FC236}">
                <a16:creationId xmlns:a16="http://schemas.microsoft.com/office/drawing/2014/main" id="{DE6FE5F8-613C-41CF-BDE6-3660075958D8}"/>
              </a:ext>
            </a:extLst>
          </p:cNvPr>
          <p:cNvSpPr/>
          <p:nvPr/>
        </p:nvSpPr>
        <p:spPr>
          <a:xfrm>
            <a:off x="9562226" y="6025243"/>
            <a:ext cx="2629774" cy="832758"/>
          </a:xfrm>
          <a:prstGeom prst="roundRect">
            <a:avLst/>
          </a:prstGeom>
          <a:solidFill>
            <a:schemeClr val="tx2">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E992001-751C-42A8-94E2-3A79D840D734}"/>
              </a:ext>
            </a:extLst>
          </p:cNvPr>
          <p:cNvSpPr txBox="1"/>
          <p:nvPr/>
        </p:nvSpPr>
        <p:spPr>
          <a:xfrm>
            <a:off x="9628958" y="6025243"/>
            <a:ext cx="2803932" cy="830997"/>
          </a:xfrm>
          <a:prstGeom prst="rect">
            <a:avLst/>
          </a:prstGeom>
          <a:noFill/>
        </p:spPr>
        <p:txBody>
          <a:bodyPr wrap="square" rtlCol="0">
            <a:spAutoFit/>
          </a:bodyPr>
          <a:lstStyle/>
          <a:p>
            <a:r>
              <a:rPr lang="en-US" sz="1600" b="1" dirty="0">
                <a:solidFill>
                  <a:schemeClr val="bg1"/>
                </a:solidFill>
              </a:rPr>
              <a:t>Image Description: </a:t>
            </a:r>
            <a:r>
              <a:rPr lang="en-US" sz="1600" dirty="0">
                <a:solidFill>
                  <a:schemeClr val="bg1"/>
                </a:solidFill>
              </a:rPr>
              <a:t>An urban forester using a pole saw to prune a tree.</a:t>
            </a:r>
            <a:endParaRPr lang="en-US" sz="1600" b="1" dirty="0">
              <a:solidFill>
                <a:schemeClr val="bg1"/>
              </a:solidFill>
            </a:endParaRPr>
          </a:p>
        </p:txBody>
      </p:sp>
    </p:spTree>
    <p:extLst>
      <p:ext uri="{BB962C8B-B14F-4D97-AF65-F5344CB8AC3E}">
        <p14:creationId xmlns:p14="http://schemas.microsoft.com/office/powerpoint/2010/main" val="440499591"/>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94AA2BD-2E3F-4B1D-8127-5744B81153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566BD0-E316-4A18-9F04-9C45C094E7C8}"/>
              </a:ext>
            </a:extLst>
          </p:cNvPr>
          <p:cNvSpPr>
            <a:spLocks noGrp="1"/>
          </p:cNvSpPr>
          <p:nvPr>
            <p:ph type="title"/>
          </p:nvPr>
        </p:nvSpPr>
        <p:spPr>
          <a:xfrm>
            <a:off x="411480" y="987552"/>
            <a:ext cx="4485861" cy="1088136"/>
          </a:xfrm>
        </p:spPr>
        <p:txBody>
          <a:bodyPr anchor="b">
            <a:normAutofit/>
          </a:bodyPr>
          <a:lstStyle/>
          <a:p>
            <a:r>
              <a:rPr lang="en-US" sz="3400"/>
              <a:t>Forestry Funding and Significant Other Threats</a:t>
            </a:r>
          </a:p>
        </p:txBody>
      </p:sp>
      <p:sp>
        <p:nvSpPr>
          <p:cNvPr id="19" name="Rectangle 18">
            <a:extLst>
              <a:ext uri="{FF2B5EF4-FFF2-40B4-BE49-F238E27FC236}">
                <a16:creationId xmlns:a16="http://schemas.microsoft.com/office/drawing/2014/main" id="{4BD02261-2DC8-4AA8-9E16-7751AE8924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3D752CF2-2291-40B5-B462-C17B174C10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6FC0270F-2685-473F-8351-B87CEAF380A2}"/>
              </a:ext>
            </a:extLst>
          </p:cNvPr>
          <p:cNvSpPr>
            <a:spLocks noGrp="1"/>
          </p:cNvSpPr>
          <p:nvPr>
            <p:ph idx="1"/>
          </p:nvPr>
        </p:nvSpPr>
        <p:spPr>
          <a:xfrm>
            <a:off x="411479" y="2688336"/>
            <a:ext cx="4498848" cy="3584448"/>
          </a:xfrm>
        </p:spPr>
        <p:txBody>
          <a:bodyPr anchor="t">
            <a:normAutofit/>
          </a:bodyPr>
          <a:lstStyle/>
          <a:p>
            <a:r>
              <a:rPr lang="en-US" sz="1800"/>
              <a:t>Illinois has failed to generate or legislate permanent funding for forest and natural resources conservation and remains in great need of doing so</a:t>
            </a:r>
          </a:p>
          <a:p>
            <a:r>
              <a:rPr lang="en-US" sz="1800"/>
              <a:t>Reforestation and afforestation in Illinois is needed </a:t>
            </a:r>
          </a:p>
          <a:p>
            <a:r>
              <a:rPr lang="en-US" sz="1800"/>
              <a:t>The state once contained 14 million acres of forest, but now only contains 5 million acres.</a:t>
            </a:r>
          </a:p>
          <a:p>
            <a:r>
              <a:rPr lang="en-US" sz="1800"/>
              <a:t>There is a need for native plant material due to budgetary restraints to the IDNR Forest Nursery Program</a:t>
            </a:r>
          </a:p>
        </p:txBody>
      </p:sp>
      <p:pic>
        <p:nvPicPr>
          <p:cNvPr id="6" name="Picture 5" descr="A field of grass&#10;&#10;Description automatically generated">
            <a:extLst>
              <a:ext uri="{FF2B5EF4-FFF2-40B4-BE49-F238E27FC236}">
                <a16:creationId xmlns:a16="http://schemas.microsoft.com/office/drawing/2014/main" id="{590B2A3A-2599-43EC-AB83-6BC86B0B9225}"/>
              </a:ext>
            </a:extLst>
          </p:cNvPr>
          <p:cNvPicPr>
            <a:picLocks noChangeAspect="1"/>
          </p:cNvPicPr>
          <p:nvPr/>
        </p:nvPicPr>
        <p:blipFill rotWithShape="1">
          <a:blip r:embed="rId2">
            <a:extLst>
              <a:ext uri="{28A0092B-C50C-407E-A947-70E740481C1C}">
                <a14:useLocalDpi xmlns:a14="http://schemas.microsoft.com/office/drawing/2010/main" val="0"/>
              </a:ext>
            </a:extLst>
          </a:blip>
          <a:srcRect l="1916" r="22800"/>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7" name="Rectangle: Rounded Corners 6">
            <a:extLst>
              <a:ext uri="{FF2B5EF4-FFF2-40B4-BE49-F238E27FC236}">
                <a16:creationId xmlns:a16="http://schemas.microsoft.com/office/drawing/2014/main" id="{239DFFC2-B273-49DE-B443-59EDF61DEF82}"/>
              </a:ext>
            </a:extLst>
          </p:cNvPr>
          <p:cNvSpPr/>
          <p:nvPr/>
        </p:nvSpPr>
        <p:spPr>
          <a:xfrm>
            <a:off x="8925338" y="5784574"/>
            <a:ext cx="3266661" cy="1073416"/>
          </a:xfrm>
          <a:prstGeom prst="roundRect">
            <a:avLst/>
          </a:prstGeom>
          <a:solidFill>
            <a:schemeClr val="bg2">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Image Description: </a:t>
            </a:r>
            <a:r>
              <a:rPr lang="en-US" dirty="0">
                <a:solidFill>
                  <a:schemeClr val="tx1"/>
                </a:solidFill>
              </a:rPr>
              <a:t>A Tree planting in Pope County, Illinois.</a:t>
            </a:r>
            <a:endParaRPr lang="en-US" dirty="0"/>
          </a:p>
        </p:txBody>
      </p:sp>
    </p:spTree>
    <p:extLst>
      <p:ext uri="{BB962C8B-B14F-4D97-AF65-F5344CB8AC3E}">
        <p14:creationId xmlns:p14="http://schemas.microsoft.com/office/powerpoint/2010/main" val="798287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7AB4E-C4DA-4090-97C5-105C5D1203BA}"/>
              </a:ext>
            </a:extLst>
          </p:cNvPr>
          <p:cNvSpPr>
            <a:spLocks noGrp="1"/>
          </p:cNvSpPr>
          <p:nvPr>
            <p:ph type="title"/>
          </p:nvPr>
        </p:nvSpPr>
        <p:spPr>
          <a:xfrm>
            <a:off x="805543" y="141552"/>
            <a:ext cx="5006336" cy="1325563"/>
          </a:xfrm>
        </p:spPr>
        <p:txBody>
          <a:bodyPr>
            <a:normAutofit/>
          </a:bodyPr>
          <a:lstStyle/>
          <a:p>
            <a:r>
              <a:rPr lang="en-US" sz="4100" dirty="0"/>
              <a:t>Forest Resource Strategies and Actions</a:t>
            </a:r>
          </a:p>
        </p:txBody>
      </p:sp>
      <p:sp>
        <p:nvSpPr>
          <p:cNvPr id="3" name="Content Placeholder 2">
            <a:extLst>
              <a:ext uri="{FF2B5EF4-FFF2-40B4-BE49-F238E27FC236}">
                <a16:creationId xmlns:a16="http://schemas.microsoft.com/office/drawing/2014/main" id="{95DF2994-43BA-4B54-923D-787430E5D30E}"/>
              </a:ext>
            </a:extLst>
          </p:cNvPr>
          <p:cNvSpPr>
            <a:spLocks noGrp="1"/>
          </p:cNvSpPr>
          <p:nvPr>
            <p:ph idx="1"/>
          </p:nvPr>
        </p:nvSpPr>
        <p:spPr>
          <a:xfrm>
            <a:off x="805543" y="1647339"/>
            <a:ext cx="5006336" cy="3181684"/>
          </a:xfrm>
        </p:spPr>
        <p:txBody>
          <a:bodyPr anchor="t">
            <a:noAutofit/>
          </a:bodyPr>
          <a:lstStyle/>
          <a:p>
            <a:r>
              <a:rPr lang="en-US" sz="2400" dirty="0"/>
              <a:t>Save and Expand Oak-hickory Forests</a:t>
            </a:r>
          </a:p>
          <a:p>
            <a:r>
              <a:rPr lang="en-US" sz="2400" dirty="0"/>
              <a:t>Create More Forested Areas of 500 Acres or More</a:t>
            </a:r>
          </a:p>
          <a:p>
            <a:r>
              <a:rPr lang="en-US" sz="2400" dirty="0"/>
              <a:t>Mitigate Forest Health Threats</a:t>
            </a:r>
          </a:p>
          <a:p>
            <a:r>
              <a:rPr lang="en-US" sz="2400" dirty="0"/>
              <a:t>Hire More Forestry Professionals</a:t>
            </a:r>
          </a:p>
          <a:p>
            <a:r>
              <a:rPr lang="en-US" sz="2400" dirty="0"/>
              <a:t>Expand on Illinois Forestry Industry</a:t>
            </a:r>
          </a:p>
          <a:p>
            <a:r>
              <a:rPr lang="en-US" sz="2400" dirty="0"/>
              <a:t>Expand Urban and Community Forests</a:t>
            </a:r>
          </a:p>
          <a:p>
            <a:r>
              <a:rPr lang="en-US" sz="2400" dirty="0"/>
              <a:t>Identify Permanent Funding for the State Forestry Division</a:t>
            </a:r>
          </a:p>
        </p:txBody>
      </p:sp>
      <p:sp>
        <p:nvSpPr>
          <p:cNvPr id="10" name="Freeform: Shape 9">
            <a:extLst>
              <a:ext uri="{FF2B5EF4-FFF2-40B4-BE49-F238E27FC236}">
                <a16:creationId xmlns:a16="http://schemas.microsoft.com/office/drawing/2014/main" id="{4F74D28C-3268-4E35-8EE1-D92CB4A85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waterfall in a forest&#10;&#10;Description automatically generated">
            <a:extLst>
              <a:ext uri="{FF2B5EF4-FFF2-40B4-BE49-F238E27FC236}">
                <a16:creationId xmlns:a16="http://schemas.microsoft.com/office/drawing/2014/main" id="{E7A66F95-D61B-4321-851B-1CE7525CBD47}"/>
              </a:ext>
            </a:extLst>
          </p:cNvPr>
          <p:cNvPicPr>
            <a:picLocks noChangeAspect="1"/>
          </p:cNvPicPr>
          <p:nvPr/>
        </p:nvPicPr>
        <p:blipFill rotWithShape="1">
          <a:blip r:embed="rId2">
            <a:extLst>
              <a:ext uri="{28A0092B-C50C-407E-A947-70E740481C1C}">
                <a14:useLocalDpi xmlns:a14="http://schemas.microsoft.com/office/drawing/2010/main" val="0"/>
              </a:ext>
            </a:extLst>
          </a:blip>
          <a:srcRect t="11" r="2" b="14610"/>
          <a:stretch/>
        </p:blipFill>
        <p:spPr>
          <a:xfrm>
            <a:off x="6167846" y="10"/>
            <a:ext cx="6024154" cy="6857990"/>
          </a:xfrm>
          <a:custGeom>
            <a:avLst/>
            <a:gdLst/>
            <a:ahLst/>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Tree>
    <p:extLst>
      <p:ext uri="{BB962C8B-B14F-4D97-AF65-F5344CB8AC3E}">
        <p14:creationId xmlns:p14="http://schemas.microsoft.com/office/powerpoint/2010/main" val="1044664949"/>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59309-8045-4459-9386-846F199D2560}"/>
              </a:ext>
            </a:extLst>
          </p:cNvPr>
          <p:cNvSpPr>
            <a:spLocks noGrp="1"/>
          </p:cNvSpPr>
          <p:nvPr>
            <p:ph type="title"/>
          </p:nvPr>
        </p:nvSpPr>
        <p:spPr>
          <a:xfrm>
            <a:off x="4965430" y="203203"/>
            <a:ext cx="6586491" cy="1712225"/>
          </a:xfrm>
        </p:spPr>
        <p:txBody>
          <a:bodyPr anchor="b">
            <a:normAutofit/>
          </a:bodyPr>
          <a:lstStyle/>
          <a:p>
            <a:r>
              <a:rPr lang="en-US" sz="3600" dirty="0"/>
              <a:t>Resources for Forestry Management: Illinois Department of Natural Resources</a:t>
            </a:r>
          </a:p>
        </p:txBody>
      </p:sp>
      <p:sp>
        <p:nvSpPr>
          <p:cNvPr id="3" name="Content Placeholder 2">
            <a:extLst>
              <a:ext uri="{FF2B5EF4-FFF2-40B4-BE49-F238E27FC236}">
                <a16:creationId xmlns:a16="http://schemas.microsoft.com/office/drawing/2014/main" id="{20C9B2C4-07DB-4AFC-9998-A5A171AC79B7}"/>
              </a:ext>
            </a:extLst>
          </p:cNvPr>
          <p:cNvSpPr>
            <a:spLocks noGrp="1"/>
          </p:cNvSpPr>
          <p:nvPr>
            <p:ph idx="1"/>
          </p:nvPr>
        </p:nvSpPr>
        <p:spPr>
          <a:xfrm>
            <a:off x="4965431" y="2438400"/>
            <a:ext cx="6586489" cy="3785419"/>
          </a:xfrm>
        </p:spPr>
        <p:txBody>
          <a:bodyPr>
            <a:normAutofit/>
          </a:bodyPr>
          <a:lstStyle/>
          <a:p>
            <a:r>
              <a:rPr lang="en-US" sz="2400" dirty="0"/>
              <a:t>“It is the mission of the Illinois Division of Forest Resources to protect, perpetuate, restore, conserve, and manage the forest and related resources of Illinois, both public and private, rural and urban; and to ensure for future generations the greatest economic, scientific, and social benefits that can only be provided through a forest ecological system”.</a:t>
            </a:r>
          </a:p>
        </p:txBody>
      </p:sp>
      <p:pic>
        <p:nvPicPr>
          <p:cNvPr id="5" name="Picture 4">
            <a:extLst>
              <a:ext uri="{FF2B5EF4-FFF2-40B4-BE49-F238E27FC236}">
                <a16:creationId xmlns:a16="http://schemas.microsoft.com/office/drawing/2014/main" id="{B1D56E57-C317-4D20-9752-99825954D220}"/>
              </a:ext>
            </a:extLst>
          </p:cNvPr>
          <p:cNvPicPr>
            <a:picLocks noChangeAspect="1"/>
          </p:cNvPicPr>
          <p:nvPr/>
        </p:nvPicPr>
        <p:blipFill rotWithShape="1">
          <a:blip r:embed="rId2">
            <a:extLst>
              <a:ext uri="{28A0092B-C50C-407E-A947-70E740481C1C}">
                <a14:useLocalDpi xmlns:a14="http://schemas.microsoft.com/office/drawing/2010/main" val="0"/>
              </a:ext>
            </a:extLst>
          </a:blip>
          <a:srcRect l="15769" r="16637"/>
          <a:stretch/>
        </p:blipFill>
        <p:spPr>
          <a:xfrm>
            <a:off x="20" y="10"/>
            <a:ext cx="4635571" cy="6857990"/>
          </a:xfrm>
          <a:prstGeom prst="rect">
            <a:avLst/>
          </a:prstGeom>
          <a:effectLst/>
        </p:spPr>
      </p:pic>
      <p:cxnSp>
        <p:nvCxnSpPr>
          <p:cNvPr id="32" name="Straight Connector 1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E20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451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EAA978-8556-47EC-92C0-861B419C328C}"/>
              </a:ext>
            </a:extLst>
          </p:cNvPr>
          <p:cNvSpPr/>
          <p:nvPr/>
        </p:nvSpPr>
        <p:spPr>
          <a:xfrm>
            <a:off x="0" y="0"/>
            <a:ext cx="12192000" cy="68580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305552-F7F5-4726-B04F-AB7B5BDF37C0}"/>
              </a:ext>
            </a:extLst>
          </p:cNvPr>
          <p:cNvSpPr>
            <a:spLocks noGrp="1"/>
          </p:cNvSpPr>
          <p:nvPr>
            <p:ph type="title"/>
          </p:nvPr>
        </p:nvSpPr>
        <p:spPr>
          <a:xfrm>
            <a:off x="838200" y="0"/>
            <a:ext cx="10515600" cy="1325563"/>
          </a:xfrm>
        </p:spPr>
        <p:txBody>
          <a:bodyPr>
            <a:normAutofit/>
          </a:bodyPr>
          <a:lstStyle/>
          <a:p>
            <a:r>
              <a:rPr lang="en-US" sz="4000" dirty="0">
                <a:latin typeface="Arial" panose="020B0604020202020204" pitchFamily="34" charset="0"/>
                <a:cs typeface="Arial" panose="020B0604020202020204" pitchFamily="34" charset="0"/>
              </a:rPr>
              <a:t>The Illinois Forestry Development Council</a:t>
            </a:r>
          </a:p>
        </p:txBody>
      </p:sp>
      <p:sp>
        <p:nvSpPr>
          <p:cNvPr id="3" name="Content Placeholder 2">
            <a:extLst>
              <a:ext uri="{FF2B5EF4-FFF2-40B4-BE49-F238E27FC236}">
                <a16:creationId xmlns:a16="http://schemas.microsoft.com/office/drawing/2014/main" id="{1C1F3D7C-C5A9-4A7C-AA8E-80706F230869}"/>
              </a:ext>
            </a:extLst>
          </p:cNvPr>
          <p:cNvSpPr>
            <a:spLocks noGrp="1"/>
          </p:cNvSpPr>
          <p:nvPr>
            <p:ph idx="1"/>
          </p:nvPr>
        </p:nvSpPr>
        <p:spPr>
          <a:xfrm>
            <a:off x="114300" y="1325562"/>
            <a:ext cx="11936186" cy="5238523"/>
          </a:xfrm>
        </p:spPr>
        <p:txBody>
          <a:bodyPr>
            <a:normAutofit/>
          </a:bodyPr>
          <a:lstStyle/>
          <a:p>
            <a:pPr>
              <a:buFont typeface="Wingdings" panose="05000000000000000000" pitchFamily="2" charset="2"/>
              <a:buChar char="Ø"/>
            </a:pPr>
            <a:r>
              <a:rPr lang="en-US" sz="2400" dirty="0"/>
              <a:t> The Council’s purpose is to identify and evaluate the social, economic, scientific, and educational value of Illinois’ forest lands and forest products industries.</a:t>
            </a:r>
          </a:p>
          <a:p>
            <a:pPr>
              <a:buFont typeface="Wingdings" panose="05000000000000000000" pitchFamily="2" charset="2"/>
              <a:buChar char="Ø"/>
            </a:pPr>
            <a:endParaRPr lang="en-US" sz="2400" u="sng" dirty="0"/>
          </a:p>
          <a:p>
            <a:pPr>
              <a:buFont typeface="Wingdings" panose="05000000000000000000" pitchFamily="2" charset="2"/>
              <a:buChar char="Ø"/>
            </a:pPr>
            <a:r>
              <a:rPr lang="en-US" sz="2400" u="sng" dirty="0"/>
              <a:t> The council determines:</a:t>
            </a:r>
          </a:p>
          <a:p>
            <a:pPr marL="0" indent="0">
              <a:buNone/>
            </a:pPr>
            <a:r>
              <a:rPr lang="en-US" sz="2400" dirty="0"/>
              <a:t>1.) Magnitude, nature, extent, and ownership of Illinois’ forest resources</a:t>
            </a:r>
          </a:p>
          <a:p>
            <a:pPr marL="0" indent="0">
              <a:buNone/>
            </a:pPr>
            <a:r>
              <a:rPr lang="en-US" sz="2400" dirty="0"/>
              <a:t>2.) Uses, benefits, and ecosystem services our forest resources provide</a:t>
            </a:r>
          </a:p>
          <a:p>
            <a:pPr marL="0" indent="0">
              <a:buNone/>
            </a:pPr>
            <a:r>
              <a:rPr lang="en-US" sz="2400" dirty="0"/>
              <a:t>3.) Economic development, increasing employment</a:t>
            </a:r>
          </a:p>
          <a:p>
            <a:pPr marL="0" indent="0">
              <a:buNone/>
            </a:pPr>
            <a:r>
              <a:rPr lang="en-US" sz="2400" dirty="0"/>
              <a:t>4.) Staffing and funding needs for state-wide forestry programs and support</a:t>
            </a:r>
          </a:p>
          <a:p>
            <a:pPr marL="0" indent="0">
              <a:buNone/>
            </a:pPr>
            <a:r>
              <a:rPr lang="en-US" sz="2400" dirty="0"/>
              <a:t>5.) Forestry education and outreach programs</a:t>
            </a:r>
          </a:p>
          <a:p>
            <a:pPr marL="0" indent="0">
              <a:buNone/>
            </a:pPr>
            <a:r>
              <a:rPr lang="en-US" sz="2400" dirty="0"/>
              <a:t>6.) Soil, water, and wildlife habitat benefits of forestry practices</a:t>
            </a:r>
          </a:p>
        </p:txBody>
      </p:sp>
    </p:spTree>
    <p:extLst>
      <p:ext uri="{BB962C8B-B14F-4D97-AF65-F5344CB8AC3E}">
        <p14:creationId xmlns:p14="http://schemas.microsoft.com/office/powerpoint/2010/main" val="2207193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501514-C0A5-427C-A976-1C1C56EB51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277774-896F-439E-A323-0F526C84EAC2}"/>
              </a:ext>
            </a:extLst>
          </p:cNvPr>
          <p:cNvSpPr>
            <a:spLocks noGrp="1"/>
          </p:cNvSpPr>
          <p:nvPr>
            <p:ph type="title"/>
          </p:nvPr>
        </p:nvSpPr>
        <p:spPr>
          <a:xfrm>
            <a:off x="5063966" y="35391"/>
            <a:ext cx="6440738" cy="1346693"/>
          </a:xfrm>
        </p:spPr>
        <p:txBody>
          <a:bodyPr>
            <a:normAutofit/>
          </a:bodyPr>
          <a:lstStyle/>
          <a:p>
            <a:r>
              <a:rPr lang="en-US" sz="4000" dirty="0"/>
              <a:t>Illinois Department of Natural Resources: FDA Program</a:t>
            </a:r>
          </a:p>
        </p:txBody>
      </p:sp>
      <p:pic>
        <p:nvPicPr>
          <p:cNvPr id="5" name="Picture 4" descr="A person standing next to a tree&#10;&#10;Description automatically generated">
            <a:extLst>
              <a:ext uri="{FF2B5EF4-FFF2-40B4-BE49-F238E27FC236}">
                <a16:creationId xmlns:a16="http://schemas.microsoft.com/office/drawing/2014/main" id="{6010B522-DDA6-479A-9636-91F25E550B8D}"/>
              </a:ext>
            </a:extLst>
          </p:cNvPr>
          <p:cNvPicPr>
            <a:picLocks noChangeAspect="1"/>
          </p:cNvPicPr>
          <p:nvPr/>
        </p:nvPicPr>
        <p:blipFill rotWithShape="1">
          <a:blip r:embed="rId2">
            <a:extLst>
              <a:ext uri="{28A0092B-C50C-407E-A947-70E740481C1C}">
                <a14:useLocalDpi xmlns:a14="http://schemas.microsoft.com/office/drawing/2010/main" val="0"/>
              </a:ext>
            </a:extLst>
          </a:blip>
          <a:srcRect r="9964"/>
          <a:stretch/>
        </p:blipFill>
        <p:spPr>
          <a:xfrm>
            <a:off x="-1" y="10"/>
            <a:ext cx="4630978" cy="6857990"/>
          </a:xfrm>
          <a:prstGeom prst="rect">
            <a:avLst/>
          </a:prstGeom>
          <a:effectLst/>
        </p:spPr>
      </p:pic>
      <p:sp>
        <p:nvSpPr>
          <p:cNvPr id="16" name="Rectangle 11">
            <a:extLst>
              <a:ext uri="{FF2B5EF4-FFF2-40B4-BE49-F238E27FC236}">
                <a16:creationId xmlns:a16="http://schemas.microsoft.com/office/drawing/2014/main" id="{95B6D3E4-7D65-47B5-98E5-F376345435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760C5E8-85DC-411F-8065-C8FB0CD734D5}"/>
              </a:ext>
            </a:extLst>
          </p:cNvPr>
          <p:cNvSpPr>
            <a:spLocks noGrp="1"/>
          </p:cNvSpPr>
          <p:nvPr>
            <p:ph idx="1"/>
          </p:nvPr>
        </p:nvSpPr>
        <p:spPr>
          <a:xfrm>
            <a:off x="5063966" y="1481955"/>
            <a:ext cx="6694738" cy="5101726"/>
          </a:xfrm>
        </p:spPr>
        <p:txBody>
          <a:bodyPr>
            <a:noAutofit/>
          </a:bodyPr>
          <a:lstStyle/>
          <a:p>
            <a:r>
              <a:rPr lang="en-US" sz="2400" dirty="0"/>
              <a:t>Forestry Development Act Cost Share Program – This program encourages private landowners to establish and manage their forested land</a:t>
            </a:r>
          </a:p>
          <a:p>
            <a:r>
              <a:rPr lang="en-US" sz="2400" dirty="0"/>
              <a:t>Timber growers participating in this program may be eligible for cost share</a:t>
            </a:r>
          </a:p>
          <a:p>
            <a:r>
              <a:rPr lang="en-US" sz="2400" dirty="0"/>
              <a:t>Property tax incentives for participation in this program</a:t>
            </a:r>
          </a:p>
          <a:p>
            <a:r>
              <a:rPr lang="en-US" sz="2400" dirty="0"/>
              <a:t>Requires developing a forest management plan for private landowners’ properties (often carried out by consulting foresters)</a:t>
            </a:r>
          </a:p>
          <a:p>
            <a:r>
              <a:rPr lang="en-US" sz="2400" dirty="0"/>
              <a:t>Forest management plans analyze forests by taking inventory of species present, tree density, soils, wildlife use, and other factors</a:t>
            </a:r>
          </a:p>
        </p:txBody>
      </p:sp>
      <p:sp>
        <p:nvSpPr>
          <p:cNvPr id="8" name="Rectangle: Rounded Corners 7">
            <a:extLst>
              <a:ext uri="{FF2B5EF4-FFF2-40B4-BE49-F238E27FC236}">
                <a16:creationId xmlns:a16="http://schemas.microsoft.com/office/drawing/2014/main" id="{0B68DAF9-D0B7-4217-905E-2C7BE333D153}"/>
              </a:ext>
            </a:extLst>
          </p:cNvPr>
          <p:cNvSpPr/>
          <p:nvPr/>
        </p:nvSpPr>
        <p:spPr>
          <a:xfrm>
            <a:off x="2492461" y="5598658"/>
            <a:ext cx="2138516" cy="1259331"/>
          </a:xfrm>
          <a:prstGeom prst="roundRect">
            <a:avLst/>
          </a:prstGeom>
          <a:solidFill>
            <a:schemeClr val="bg2">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88B4C73-51D4-49DB-A516-6312099FF732}"/>
              </a:ext>
            </a:extLst>
          </p:cNvPr>
          <p:cNvSpPr txBox="1"/>
          <p:nvPr/>
        </p:nvSpPr>
        <p:spPr>
          <a:xfrm>
            <a:off x="2654693" y="5628165"/>
            <a:ext cx="2138516" cy="1200329"/>
          </a:xfrm>
          <a:prstGeom prst="rect">
            <a:avLst/>
          </a:prstGeom>
          <a:noFill/>
        </p:spPr>
        <p:txBody>
          <a:bodyPr wrap="square" rtlCol="0">
            <a:spAutoFit/>
          </a:bodyPr>
          <a:lstStyle/>
          <a:p>
            <a:r>
              <a:rPr lang="en-US" b="1" dirty="0"/>
              <a:t>Image Description:</a:t>
            </a:r>
            <a:r>
              <a:rPr lang="en-US" dirty="0"/>
              <a:t> A forester taking tree measurements to analyze a forest.</a:t>
            </a:r>
            <a:endParaRPr lang="en-US" b="1" dirty="0"/>
          </a:p>
        </p:txBody>
      </p:sp>
    </p:spTree>
    <p:extLst>
      <p:ext uri="{BB962C8B-B14F-4D97-AF65-F5344CB8AC3E}">
        <p14:creationId xmlns:p14="http://schemas.microsoft.com/office/powerpoint/2010/main" val="2734560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78D0F-C68C-4D09-9156-A91237AEB1AC}"/>
              </a:ext>
            </a:extLst>
          </p:cNvPr>
          <p:cNvSpPr>
            <a:spLocks noGrp="1"/>
          </p:cNvSpPr>
          <p:nvPr>
            <p:ph type="title"/>
          </p:nvPr>
        </p:nvSpPr>
        <p:spPr>
          <a:xfrm>
            <a:off x="5557521" y="170965"/>
            <a:ext cx="6586491" cy="1023647"/>
          </a:xfrm>
        </p:spPr>
        <p:txBody>
          <a:bodyPr anchor="b">
            <a:normAutofit/>
          </a:bodyPr>
          <a:lstStyle/>
          <a:p>
            <a:r>
              <a:rPr lang="en-US" sz="3200" dirty="0"/>
              <a:t>Illinois Department of Natural Resources: District Foresters in Illinois</a:t>
            </a:r>
          </a:p>
        </p:txBody>
      </p:sp>
      <p:sp>
        <p:nvSpPr>
          <p:cNvPr id="9" name="Content Placeholder 8">
            <a:extLst>
              <a:ext uri="{FF2B5EF4-FFF2-40B4-BE49-F238E27FC236}">
                <a16:creationId xmlns:a16="http://schemas.microsoft.com/office/drawing/2014/main" id="{CBA2EF5B-75F6-4E02-B63F-4F5B4E421C41}"/>
              </a:ext>
            </a:extLst>
          </p:cNvPr>
          <p:cNvSpPr>
            <a:spLocks noGrp="1"/>
          </p:cNvSpPr>
          <p:nvPr>
            <p:ph idx="1"/>
          </p:nvPr>
        </p:nvSpPr>
        <p:spPr>
          <a:xfrm>
            <a:off x="5557521" y="1784556"/>
            <a:ext cx="6586489" cy="5366534"/>
          </a:xfrm>
        </p:spPr>
        <p:txBody>
          <a:bodyPr>
            <a:normAutofit fontScale="70000" lnSpcReduction="20000"/>
          </a:bodyPr>
          <a:lstStyle/>
          <a:p>
            <a:pPr marL="0" indent="0">
              <a:buNone/>
            </a:pPr>
            <a:r>
              <a:rPr lang="en-US" dirty="0"/>
              <a:t>Technical Assistance Provided by District Foresters:</a:t>
            </a:r>
          </a:p>
          <a:p>
            <a:pPr marL="0" indent="0">
              <a:buNone/>
            </a:pPr>
            <a:r>
              <a:rPr lang="en-US" dirty="0"/>
              <a:t>● Forest Reconnaissance </a:t>
            </a:r>
          </a:p>
          <a:p>
            <a:pPr marL="0" indent="0">
              <a:buNone/>
            </a:pPr>
            <a:r>
              <a:rPr lang="en-US" dirty="0"/>
              <a:t>● General Forest Planning</a:t>
            </a:r>
          </a:p>
          <a:p>
            <a:pPr marL="0" indent="0">
              <a:buNone/>
            </a:pPr>
            <a:r>
              <a:rPr lang="en-US" dirty="0"/>
              <a:t>● Woodland Inventory and Analysis</a:t>
            </a:r>
          </a:p>
          <a:p>
            <a:pPr marL="0" indent="0">
              <a:buNone/>
            </a:pPr>
            <a:r>
              <a:rPr lang="en-US" dirty="0"/>
              <a:t>● Forest Management Plan Development</a:t>
            </a:r>
          </a:p>
          <a:p>
            <a:pPr marL="0" indent="0">
              <a:buNone/>
            </a:pPr>
            <a:r>
              <a:rPr lang="en-US" dirty="0"/>
              <a:t>● Timber Sales &amp; Timber Harvesting Assistance</a:t>
            </a:r>
          </a:p>
          <a:p>
            <a:pPr marL="0" indent="0">
              <a:buNone/>
            </a:pPr>
            <a:r>
              <a:rPr lang="en-US" dirty="0"/>
              <a:t>● Forest Management Recommendations</a:t>
            </a:r>
          </a:p>
          <a:p>
            <a:pPr marL="0" indent="0">
              <a:buNone/>
            </a:pPr>
            <a:r>
              <a:rPr lang="en-US" dirty="0"/>
              <a:t>● Forest Plantation Maintenance and Recommendations</a:t>
            </a:r>
          </a:p>
          <a:p>
            <a:pPr marL="0" indent="0">
              <a:buNone/>
            </a:pPr>
            <a:r>
              <a:rPr lang="en-US" dirty="0"/>
              <a:t>● Forest Health Recommendations (Insects &amp; Disease)</a:t>
            </a:r>
          </a:p>
          <a:p>
            <a:pPr marL="0" indent="0">
              <a:buNone/>
            </a:pPr>
            <a:r>
              <a:rPr lang="en-US" dirty="0"/>
              <a:t>● Tree Planting Plans and Recommendations</a:t>
            </a:r>
          </a:p>
          <a:p>
            <a:pPr marL="0" indent="0">
              <a:buNone/>
            </a:pPr>
            <a:r>
              <a:rPr lang="en-US" dirty="0"/>
              <a:t>● Forestry-related USDA CRP/CREP/EQIP practices</a:t>
            </a:r>
          </a:p>
          <a:p>
            <a:pPr marL="0" indent="0">
              <a:buNone/>
            </a:pPr>
            <a:r>
              <a:rPr lang="en-US" dirty="0"/>
              <a:t>● Herbicide Recommendations</a:t>
            </a:r>
          </a:p>
          <a:p>
            <a:pPr marL="0" indent="0">
              <a:buNone/>
            </a:pPr>
            <a:r>
              <a:rPr lang="en-US" dirty="0"/>
              <a:t>● Illinois Tree Farm™ Program Certification</a:t>
            </a:r>
          </a:p>
          <a:p>
            <a:pPr marL="0" indent="0">
              <a:buNone/>
            </a:pPr>
            <a:r>
              <a:rPr lang="en-US" dirty="0"/>
              <a:t>● Forest Wildlife Management Recommendations</a:t>
            </a:r>
          </a:p>
          <a:p>
            <a:pPr marL="0" indent="0">
              <a:buNone/>
            </a:pPr>
            <a:r>
              <a:rPr lang="en-US" dirty="0"/>
              <a:t>● Urban and Community Forestry </a:t>
            </a:r>
            <a:r>
              <a:rPr lang="en-US" dirty="0" err="1"/>
              <a:t>Plannin</a:t>
            </a:r>
            <a:endParaRPr lang="en-US" sz="2000" dirty="0"/>
          </a:p>
        </p:txBody>
      </p:sp>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0F55F"/>
            </a:solidFill>
          </a:ln>
        </p:spPr>
        <p:style>
          <a:lnRef idx="1">
            <a:schemeClr val="accent1"/>
          </a:lnRef>
          <a:fillRef idx="0">
            <a:schemeClr val="accent1"/>
          </a:fillRef>
          <a:effectRef idx="0">
            <a:schemeClr val="accent1"/>
          </a:effectRef>
          <a:fontRef idx="minor">
            <a:schemeClr val="tx1"/>
          </a:fontRef>
        </p:style>
      </p:cxnSp>
      <p:pic>
        <p:nvPicPr>
          <p:cNvPr id="7" name="Picture 6" descr="A close up of a map&#10;&#10;Description automatically generated">
            <a:extLst>
              <a:ext uri="{FF2B5EF4-FFF2-40B4-BE49-F238E27FC236}">
                <a16:creationId xmlns:a16="http://schemas.microsoft.com/office/drawing/2014/main" id="{F8D15BAA-3490-4D16-81E8-54657C83B3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66" y="0"/>
            <a:ext cx="5495356" cy="6858000"/>
          </a:xfrm>
          <a:prstGeom prst="rect">
            <a:avLst/>
          </a:prstGeom>
        </p:spPr>
      </p:pic>
    </p:spTree>
    <p:extLst>
      <p:ext uri="{BB962C8B-B14F-4D97-AF65-F5344CB8AC3E}">
        <p14:creationId xmlns:p14="http://schemas.microsoft.com/office/powerpoint/2010/main" val="428278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166C6D1-23AC-49C4-BA07-238E4E9F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6675120" cy="3895344"/>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3AC6E6A0-75F7-4C57-B995-09A10320B8B5}"/>
              </a:ext>
            </a:extLst>
          </p:cNvPr>
          <p:cNvSpPr>
            <a:spLocks noGrp="1"/>
          </p:cNvSpPr>
          <p:nvPr>
            <p:ph type="title"/>
          </p:nvPr>
        </p:nvSpPr>
        <p:spPr>
          <a:xfrm>
            <a:off x="774699" y="762000"/>
            <a:ext cx="6036648" cy="3296816"/>
          </a:xfrm>
        </p:spPr>
        <p:txBody>
          <a:bodyPr>
            <a:normAutofit/>
          </a:bodyPr>
          <a:lstStyle/>
          <a:p>
            <a:r>
              <a:rPr lang="en-US" dirty="0">
                <a:solidFill>
                  <a:srgbClr val="FFFFFF"/>
                </a:solidFill>
              </a:rPr>
              <a:t> USDA Natural Resources Conservation Services</a:t>
            </a:r>
          </a:p>
        </p:txBody>
      </p:sp>
      <p:sp>
        <p:nvSpPr>
          <p:cNvPr id="18" name="Rectangle 17">
            <a:extLst>
              <a:ext uri="{FF2B5EF4-FFF2-40B4-BE49-F238E27FC236}">
                <a16:creationId xmlns:a16="http://schemas.microsoft.com/office/drawing/2014/main" id="{E186B68C-84BC-4A6E-99D1-EE87483C13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855" y="4512152"/>
            <a:ext cx="2107497" cy="1880708"/>
          </a:xfrm>
          <a:prstGeom prst="rect">
            <a:avLst/>
          </a:prstGeom>
          <a:solidFill>
            <a:srgbClr val="78A4B5">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ectangle 19">
            <a:extLst>
              <a:ext uri="{FF2B5EF4-FFF2-40B4-BE49-F238E27FC236}">
                <a16:creationId xmlns:a16="http://schemas.microsoft.com/office/drawing/2014/main" id="{6D5A06C8-980E-4314-8FDD-2CC77DCBF7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52168" y="4511859"/>
            <a:ext cx="2107497" cy="1880709"/>
          </a:xfrm>
          <a:prstGeom prst="rect">
            <a:avLst/>
          </a:prstGeom>
          <a:solidFill>
            <a:srgbClr val="78A4B5">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descr="A view of a grassy hill&#10;&#10;Description automatically generated">
            <a:extLst>
              <a:ext uri="{FF2B5EF4-FFF2-40B4-BE49-F238E27FC236}">
                <a16:creationId xmlns:a16="http://schemas.microsoft.com/office/drawing/2014/main" id="{E2CFBCDD-DAC6-4579-B219-B53B650464B6}"/>
              </a:ext>
            </a:extLst>
          </p:cNvPr>
          <p:cNvPicPr>
            <a:picLocks noChangeAspect="1"/>
          </p:cNvPicPr>
          <p:nvPr/>
        </p:nvPicPr>
        <p:blipFill rotWithShape="1">
          <a:blip r:embed="rId2">
            <a:extLst>
              <a:ext uri="{28A0092B-C50C-407E-A947-70E740481C1C}">
                <a14:useLocalDpi xmlns:a14="http://schemas.microsoft.com/office/drawing/2010/main" val="0"/>
              </a:ext>
            </a:extLst>
          </a:blip>
          <a:srcRect l="1755" r="28088"/>
          <a:stretch/>
        </p:blipFill>
        <p:spPr>
          <a:xfrm>
            <a:off x="2808237" y="4527071"/>
            <a:ext cx="2052503" cy="1880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a:extLst>
              <a:ext uri="{FF2B5EF4-FFF2-40B4-BE49-F238E27FC236}">
                <a16:creationId xmlns:a16="http://schemas.microsoft.com/office/drawing/2014/main" id="{E45D96F3-8D37-4774-80EA-1D0EBA53AD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3717" y="4511859"/>
            <a:ext cx="2083461" cy="1880709"/>
          </a:xfrm>
          <a:prstGeom prst="rect">
            <a:avLst/>
          </a:prstGeom>
          <a:solidFill>
            <a:srgbClr val="78A4B5">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close up of a sign&#10;&#10;Description automatically generated">
            <a:extLst>
              <a:ext uri="{FF2B5EF4-FFF2-40B4-BE49-F238E27FC236}">
                <a16:creationId xmlns:a16="http://schemas.microsoft.com/office/drawing/2014/main" id="{201A4272-AA5E-4176-AA87-D1AAAAD0E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6475" y="5504204"/>
            <a:ext cx="2458522" cy="730911"/>
          </a:xfrm>
          <a:prstGeom prst="rect">
            <a:avLst/>
          </a:prstGeom>
        </p:spPr>
      </p:pic>
      <p:sp>
        <p:nvSpPr>
          <p:cNvPr id="24" name="Rectangle 23">
            <a:extLst>
              <a:ext uri="{FF2B5EF4-FFF2-40B4-BE49-F238E27FC236}">
                <a16:creationId xmlns:a16="http://schemas.microsoft.com/office/drawing/2014/main" id="{1C091803-41C2-48E0-9228-5148460C74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27567" y="450221"/>
            <a:ext cx="4405512"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397F4E2-CF7C-42D9-B965-C8DE8FC17581}"/>
              </a:ext>
            </a:extLst>
          </p:cNvPr>
          <p:cNvSpPr>
            <a:spLocks noGrp="1"/>
          </p:cNvSpPr>
          <p:nvPr>
            <p:ph idx="1"/>
          </p:nvPr>
        </p:nvSpPr>
        <p:spPr>
          <a:xfrm>
            <a:off x="7658103" y="795548"/>
            <a:ext cx="3759198" cy="5275603"/>
          </a:xfrm>
        </p:spPr>
        <p:txBody>
          <a:bodyPr anchor="ctr">
            <a:normAutofit/>
          </a:bodyPr>
          <a:lstStyle/>
          <a:p>
            <a:r>
              <a:rPr lang="en-US" sz="2200"/>
              <a:t>Programs to help private landowners with their forested acres</a:t>
            </a:r>
          </a:p>
          <a:p>
            <a:pPr marL="0" indent="0">
              <a:buNone/>
            </a:pPr>
            <a:r>
              <a:rPr lang="en-US" sz="2200"/>
              <a:t>1.) Conservation Reserve Program (CRP)</a:t>
            </a:r>
          </a:p>
          <a:p>
            <a:pPr marL="0" indent="0">
              <a:buNone/>
            </a:pPr>
            <a:r>
              <a:rPr lang="en-US" sz="2200"/>
              <a:t>2.) Environmental Quality Incentives Program (EQIP)</a:t>
            </a:r>
          </a:p>
          <a:p>
            <a:pPr marL="0" indent="0">
              <a:buNone/>
            </a:pPr>
            <a:r>
              <a:rPr lang="en-US" sz="2200"/>
              <a:t>3.) Conservation Stewardship Program (CSP)</a:t>
            </a:r>
          </a:p>
          <a:p>
            <a:pPr marL="0" indent="0">
              <a:buNone/>
            </a:pPr>
            <a:r>
              <a:rPr lang="en-US" sz="2200"/>
              <a:t>4.) Agricultural Conservation Easement Program (ACEP)</a:t>
            </a:r>
          </a:p>
          <a:p>
            <a:endParaRPr lang="en-US" sz="2200"/>
          </a:p>
        </p:txBody>
      </p:sp>
      <p:pic>
        <p:nvPicPr>
          <p:cNvPr id="15" name="Picture 14" descr="A close up of a lush green field&#10;&#10;Description automatically generated">
            <a:extLst>
              <a:ext uri="{FF2B5EF4-FFF2-40B4-BE49-F238E27FC236}">
                <a16:creationId xmlns:a16="http://schemas.microsoft.com/office/drawing/2014/main" id="{3DFE952C-48AB-4C43-B976-931F0186563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1718" r="19565"/>
          <a:stretch/>
        </p:blipFill>
        <p:spPr>
          <a:xfrm>
            <a:off x="522470" y="4527071"/>
            <a:ext cx="2010535" cy="1895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descr="A truck driving down a dirt road&#10;&#10;Description automatically generated">
            <a:extLst>
              <a:ext uri="{FF2B5EF4-FFF2-40B4-BE49-F238E27FC236}">
                <a16:creationId xmlns:a16="http://schemas.microsoft.com/office/drawing/2014/main" id="{970038AE-328C-42D4-8646-1B7A0A6E1A50}"/>
              </a:ext>
            </a:extLst>
          </p:cNvPr>
          <p:cNvPicPr>
            <a:picLocks noChangeAspect="1"/>
          </p:cNvPicPr>
          <p:nvPr/>
        </p:nvPicPr>
        <p:blipFill rotWithShape="1">
          <a:blip r:embed="rId5">
            <a:extLst>
              <a:ext uri="{28A0092B-C50C-407E-A947-70E740481C1C}">
                <a14:useLocalDpi xmlns:a14="http://schemas.microsoft.com/office/drawing/2010/main" val="0"/>
              </a:ext>
            </a:extLst>
          </a:blip>
          <a:srcRect l="16083" r="11527"/>
          <a:stretch/>
        </p:blipFill>
        <p:spPr>
          <a:xfrm>
            <a:off x="5121739" y="4542282"/>
            <a:ext cx="2040560" cy="18807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6084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775CD93-9DF2-48CB-9F57-1BCA9A46C7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6"/>
            <a:ext cx="7201941" cy="2241951"/>
          </a:xfrm>
          <a:prstGeom prst="rect">
            <a:avLst/>
          </a:prstGeom>
          <a:solidFill>
            <a:srgbClr val="78654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5637582E-F944-461F-BC3C-9C71D977FB7A}"/>
              </a:ext>
            </a:extLst>
          </p:cNvPr>
          <p:cNvSpPr>
            <a:spLocks noGrp="1"/>
          </p:cNvSpPr>
          <p:nvPr>
            <p:ph type="title"/>
          </p:nvPr>
        </p:nvSpPr>
        <p:spPr>
          <a:xfrm>
            <a:off x="777240" y="731519"/>
            <a:ext cx="6586812" cy="1682496"/>
          </a:xfrm>
        </p:spPr>
        <p:txBody>
          <a:bodyPr>
            <a:normAutofit/>
          </a:bodyPr>
          <a:lstStyle/>
          <a:p>
            <a:r>
              <a:rPr lang="en-US" sz="3700">
                <a:solidFill>
                  <a:srgbClr val="FFFFFF"/>
                </a:solidFill>
              </a:rPr>
              <a:t>USDA Natural Resources Conservation Services: Programs to Assist Private Landowners</a:t>
            </a:r>
          </a:p>
        </p:txBody>
      </p:sp>
      <p:pic>
        <p:nvPicPr>
          <p:cNvPr id="5" name="Picture 4" descr="A close up of a dry grass field&#10;&#10;Description automatically generated">
            <a:extLst>
              <a:ext uri="{FF2B5EF4-FFF2-40B4-BE49-F238E27FC236}">
                <a16:creationId xmlns:a16="http://schemas.microsoft.com/office/drawing/2014/main" id="{DF6886C7-956C-4202-956E-26EF0E200D16}"/>
              </a:ext>
            </a:extLst>
          </p:cNvPr>
          <p:cNvPicPr>
            <a:picLocks noChangeAspect="1"/>
          </p:cNvPicPr>
          <p:nvPr/>
        </p:nvPicPr>
        <p:blipFill rotWithShape="1">
          <a:blip r:embed="rId2">
            <a:extLst>
              <a:ext uri="{28A0092B-C50C-407E-A947-70E740481C1C}">
                <a14:useLocalDpi xmlns:a14="http://schemas.microsoft.com/office/drawing/2010/main" val="0"/>
              </a:ext>
            </a:extLst>
          </a:blip>
          <a:srcRect r="1879" b="-2"/>
          <a:stretch/>
        </p:blipFill>
        <p:spPr>
          <a:xfrm>
            <a:off x="466343" y="2862599"/>
            <a:ext cx="5153415" cy="3536477"/>
          </a:xfrm>
          <a:prstGeom prst="rect">
            <a:avLst/>
          </a:prstGeom>
        </p:spPr>
      </p:pic>
      <p:sp>
        <p:nvSpPr>
          <p:cNvPr id="19" name="Rectangle 18">
            <a:extLst>
              <a:ext uri="{FF2B5EF4-FFF2-40B4-BE49-F238E27FC236}">
                <a16:creationId xmlns:a16="http://schemas.microsoft.com/office/drawing/2014/main" id="{E186B68C-84BC-4A6E-99D1-EE87483C13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8243" y="2862599"/>
            <a:ext cx="1880041" cy="1693147"/>
          </a:xfrm>
          <a:prstGeom prst="rect">
            <a:avLst/>
          </a:prstGeom>
          <a:solidFill>
            <a:srgbClr val="6DA4E6">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Rectangle 20">
            <a:extLst>
              <a:ext uri="{FF2B5EF4-FFF2-40B4-BE49-F238E27FC236}">
                <a16:creationId xmlns:a16="http://schemas.microsoft.com/office/drawing/2014/main" id="{6166C6D1-23AC-49C4-BA07-238E4E9F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9098" y="4731653"/>
            <a:ext cx="1879186" cy="1667425"/>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 name="Rectangle 22">
            <a:extLst>
              <a:ext uri="{FF2B5EF4-FFF2-40B4-BE49-F238E27FC236}">
                <a16:creationId xmlns:a16="http://schemas.microsoft.com/office/drawing/2014/main" id="{1C091803-41C2-48E0-9228-5148460C74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450221"/>
            <a:ext cx="3887324"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F64ED9A-A274-4B0D-8B57-DE3D2CC0FF06}"/>
              </a:ext>
            </a:extLst>
          </p:cNvPr>
          <p:cNvSpPr>
            <a:spLocks noGrp="1"/>
          </p:cNvSpPr>
          <p:nvPr>
            <p:ph idx="1"/>
          </p:nvPr>
        </p:nvSpPr>
        <p:spPr>
          <a:xfrm>
            <a:off x="8100269" y="795548"/>
            <a:ext cx="3317031" cy="5275603"/>
          </a:xfrm>
        </p:spPr>
        <p:txBody>
          <a:bodyPr anchor="ctr">
            <a:normAutofit/>
          </a:bodyPr>
          <a:lstStyle/>
          <a:p>
            <a:r>
              <a:rPr lang="en-US" sz="2000" dirty="0"/>
              <a:t>Conservation Reserve Program (CRP) – This program is ideal for steep and highly erodible land, establishing wildlife habitat, and tree planting/ forestry as well. Visit your USDA Service Center to check eligibility, discuss what you want to do, and consider signing up for a 10- to 15-year contract. CRP offers landowners payments to take care of contracted acres in a conservation-minded manner. </a:t>
            </a:r>
          </a:p>
        </p:txBody>
      </p:sp>
    </p:spTree>
    <p:extLst>
      <p:ext uri="{BB962C8B-B14F-4D97-AF65-F5344CB8AC3E}">
        <p14:creationId xmlns:p14="http://schemas.microsoft.com/office/powerpoint/2010/main" val="21178711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75CD93-9DF2-48CB-9F57-1BCA9A46C7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6"/>
            <a:ext cx="7201941" cy="2241951"/>
          </a:xfrm>
          <a:prstGeom prst="rect">
            <a:avLst/>
          </a:prstGeom>
          <a:solidFill>
            <a:srgbClr val="394F3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9ED546DE-B5E3-460D-BCDE-A34E0193463A}"/>
              </a:ext>
            </a:extLst>
          </p:cNvPr>
          <p:cNvSpPr>
            <a:spLocks noGrp="1"/>
          </p:cNvSpPr>
          <p:nvPr>
            <p:ph type="title"/>
          </p:nvPr>
        </p:nvSpPr>
        <p:spPr>
          <a:xfrm>
            <a:off x="777240" y="731519"/>
            <a:ext cx="6586812" cy="1682496"/>
          </a:xfrm>
        </p:spPr>
        <p:txBody>
          <a:bodyPr>
            <a:normAutofit/>
          </a:bodyPr>
          <a:lstStyle/>
          <a:p>
            <a:r>
              <a:rPr lang="en-US" sz="3700">
                <a:solidFill>
                  <a:srgbClr val="FFFFFF"/>
                </a:solidFill>
              </a:rPr>
              <a:t>USDA Natural Resources Conservation Services: Programs to Assist Private Landowners</a:t>
            </a:r>
          </a:p>
        </p:txBody>
      </p:sp>
      <p:sp>
        <p:nvSpPr>
          <p:cNvPr id="12" name="Rectangle 11">
            <a:extLst>
              <a:ext uri="{FF2B5EF4-FFF2-40B4-BE49-F238E27FC236}">
                <a16:creationId xmlns:a16="http://schemas.microsoft.com/office/drawing/2014/main" id="{E186B68C-84BC-4A6E-99D1-EE87483C13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8243" y="2862599"/>
            <a:ext cx="1880041" cy="1693147"/>
          </a:xfrm>
          <a:prstGeom prst="rect">
            <a:avLst/>
          </a:prstGeom>
          <a:solidFill>
            <a:srgbClr val="CB8515">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6166C6D1-23AC-49C4-BA07-238E4E9F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9098" y="4731653"/>
            <a:ext cx="1879186" cy="1667425"/>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6" name="Rectangle 15">
            <a:extLst>
              <a:ext uri="{FF2B5EF4-FFF2-40B4-BE49-F238E27FC236}">
                <a16:creationId xmlns:a16="http://schemas.microsoft.com/office/drawing/2014/main" id="{1C091803-41C2-48E0-9228-5148460C74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450221"/>
            <a:ext cx="3887324"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1CD28EB-B9F1-4FD8-BF1A-FA73EA47E61B}"/>
              </a:ext>
            </a:extLst>
          </p:cNvPr>
          <p:cNvSpPr>
            <a:spLocks noGrp="1"/>
          </p:cNvSpPr>
          <p:nvPr>
            <p:ph idx="1"/>
          </p:nvPr>
        </p:nvSpPr>
        <p:spPr>
          <a:xfrm>
            <a:off x="8100269" y="795548"/>
            <a:ext cx="3317031" cy="5275603"/>
          </a:xfrm>
        </p:spPr>
        <p:txBody>
          <a:bodyPr anchor="ctr">
            <a:normAutofit/>
          </a:bodyPr>
          <a:lstStyle/>
          <a:p>
            <a:r>
              <a:rPr lang="en-US" sz="2000"/>
              <a:t>Environmental Quality Incentives Program (EQIP) – This program is designed to help ag cropland and forest landowners fix resource concerns on their land caused by water, erosion, and other issues that degrade the land. NRCS staff can discuss your issues, create a conservation plan to address them, and provide designs and practices, as well as funds to fix them. </a:t>
            </a:r>
          </a:p>
        </p:txBody>
      </p:sp>
      <p:pic>
        <p:nvPicPr>
          <p:cNvPr id="6" name="Picture 5" descr="A close up of a lush green field&#10;&#10;Description automatically generated">
            <a:extLst>
              <a:ext uri="{FF2B5EF4-FFF2-40B4-BE49-F238E27FC236}">
                <a16:creationId xmlns:a16="http://schemas.microsoft.com/office/drawing/2014/main" id="{1E230BA7-604F-4072-B985-9C45299A817B}"/>
              </a:ext>
            </a:extLst>
          </p:cNvPr>
          <p:cNvPicPr>
            <a:picLocks noChangeAspect="1"/>
          </p:cNvPicPr>
          <p:nvPr/>
        </p:nvPicPr>
        <p:blipFill rotWithShape="1">
          <a:blip r:embed="rId2">
            <a:extLst>
              <a:ext uri="{28A0092B-C50C-407E-A947-70E740481C1C}">
                <a14:useLocalDpi xmlns:a14="http://schemas.microsoft.com/office/drawing/2010/main" val="0"/>
              </a:ext>
            </a:extLst>
          </a:blip>
          <a:srcRect l="7416" r="10783"/>
          <a:stretch/>
        </p:blipFill>
        <p:spPr>
          <a:xfrm>
            <a:off x="466343" y="2875460"/>
            <a:ext cx="5144429" cy="3536479"/>
          </a:xfrm>
          <a:prstGeom prst="rect">
            <a:avLst/>
          </a:prstGeom>
        </p:spPr>
      </p:pic>
    </p:spTree>
    <p:extLst>
      <p:ext uri="{BB962C8B-B14F-4D97-AF65-F5344CB8AC3E}">
        <p14:creationId xmlns:p14="http://schemas.microsoft.com/office/powerpoint/2010/main" val="3531540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75CD93-9DF2-48CB-9F57-1BCA9A46C7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453981"/>
            <a:ext cx="6697525" cy="1877811"/>
          </a:xfrm>
          <a:prstGeom prst="rect">
            <a:avLst/>
          </a:prstGeom>
          <a:solidFill>
            <a:srgbClr val="617648"/>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145CCC87-8E69-4EAD-BFAD-3D33EF577771}"/>
              </a:ext>
            </a:extLst>
          </p:cNvPr>
          <p:cNvSpPr>
            <a:spLocks noGrp="1"/>
          </p:cNvSpPr>
          <p:nvPr>
            <p:ph type="title"/>
          </p:nvPr>
        </p:nvSpPr>
        <p:spPr>
          <a:xfrm>
            <a:off x="731520" y="731520"/>
            <a:ext cx="6089904" cy="1426464"/>
          </a:xfrm>
        </p:spPr>
        <p:txBody>
          <a:bodyPr>
            <a:normAutofit/>
          </a:bodyPr>
          <a:lstStyle/>
          <a:p>
            <a:r>
              <a:rPr lang="en-US" sz="3100">
                <a:solidFill>
                  <a:srgbClr val="FFFFFF"/>
                </a:solidFill>
              </a:rPr>
              <a:t>USDA Natural Resources Conservation Services: Programs to Assist Private Landowners</a:t>
            </a:r>
          </a:p>
        </p:txBody>
      </p:sp>
      <p:sp>
        <p:nvSpPr>
          <p:cNvPr id="12" name="Rectangle 11">
            <a:extLst>
              <a:ext uri="{FF2B5EF4-FFF2-40B4-BE49-F238E27FC236}">
                <a16:creationId xmlns:a16="http://schemas.microsoft.com/office/drawing/2014/main" id="{E186B68C-84BC-4A6E-99D1-EE87483C13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2480956"/>
            <a:ext cx="2115455" cy="1898903"/>
          </a:xfrm>
          <a:prstGeom prst="rect">
            <a:avLst/>
          </a:prstGeom>
          <a:solidFill>
            <a:srgbClr val="B7BA6C"/>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6166C6D1-23AC-49C4-BA07-238E4E9F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4529023"/>
            <a:ext cx="2107363"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a:extLst>
              <a:ext uri="{FF2B5EF4-FFF2-40B4-BE49-F238E27FC236}">
                <a16:creationId xmlns:a16="http://schemas.microsoft.com/office/drawing/2014/main" id="{1C091803-41C2-48E0-9228-5148460C74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27567" y="450221"/>
            <a:ext cx="4405512"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EAA7EE5-9C50-4815-B798-ECE56F04A434}"/>
              </a:ext>
            </a:extLst>
          </p:cNvPr>
          <p:cNvSpPr>
            <a:spLocks noGrp="1"/>
          </p:cNvSpPr>
          <p:nvPr>
            <p:ph idx="1"/>
          </p:nvPr>
        </p:nvSpPr>
        <p:spPr>
          <a:xfrm>
            <a:off x="7658103" y="795548"/>
            <a:ext cx="3759198" cy="5275603"/>
          </a:xfrm>
        </p:spPr>
        <p:txBody>
          <a:bodyPr anchor="ctr">
            <a:normAutofit/>
          </a:bodyPr>
          <a:lstStyle/>
          <a:p>
            <a:r>
              <a:rPr lang="en-US" sz="2000"/>
              <a:t>Conservation Stewardship Program (CSP) - This is a five-year contract option that offers the same NRCS technical assistance and an annual incentive payment to install conservation practices and enhancements specifically suited to non-industrial forest land. CSP works well on forested acres and helps cover land improvements on your entire ag operation.</a:t>
            </a:r>
            <a:endParaRPr lang="en-US" sz="2000" dirty="0"/>
          </a:p>
        </p:txBody>
      </p:sp>
      <p:pic>
        <p:nvPicPr>
          <p:cNvPr id="6" name="Picture 5" descr="A close up of a plant&#10;&#10;Description automatically generated">
            <a:extLst>
              <a:ext uri="{FF2B5EF4-FFF2-40B4-BE49-F238E27FC236}">
                <a16:creationId xmlns:a16="http://schemas.microsoft.com/office/drawing/2014/main" id="{2DC12F0E-9488-4EFF-B396-F42DAC46B592}"/>
              </a:ext>
            </a:extLst>
          </p:cNvPr>
          <p:cNvPicPr>
            <a:picLocks noChangeAspect="1"/>
          </p:cNvPicPr>
          <p:nvPr/>
        </p:nvPicPr>
        <p:blipFill rotWithShape="1">
          <a:blip r:embed="rId2">
            <a:extLst>
              <a:ext uri="{28A0092B-C50C-407E-A947-70E740481C1C}">
                <a14:useLocalDpi xmlns:a14="http://schemas.microsoft.com/office/drawing/2010/main" val="0"/>
              </a:ext>
            </a:extLst>
          </a:blip>
          <a:srcRect l="15670"/>
          <a:stretch/>
        </p:blipFill>
        <p:spPr>
          <a:xfrm>
            <a:off x="458074" y="2480956"/>
            <a:ext cx="4405512" cy="3918122"/>
          </a:xfrm>
          <a:prstGeom prst="rect">
            <a:avLst/>
          </a:prstGeom>
        </p:spPr>
      </p:pic>
    </p:spTree>
    <p:extLst>
      <p:ext uri="{BB962C8B-B14F-4D97-AF65-F5344CB8AC3E}">
        <p14:creationId xmlns:p14="http://schemas.microsoft.com/office/powerpoint/2010/main" val="21701018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75CD93-9DF2-48CB-9F57-1BCA9A46C7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6"/>
            <a:ext cx="7201941" cy="2241951"/>
          </a:xfrm>
          <a:prstGeom prst="rect">
            <a:avLst/>
          </a:prstGeom>
          <a:solidFill>
            <a:srgbClr val="52483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513D3635-A59B-4A01-B533-239AF5EAA8F0}"/>
              </a:ext>
            </a:extLst>
          </p:cNvPr>
          <p:cNvSpPr>
            <a:spLocks noGrp="1"/>
          </p:cNvSpPr>
          <p:nvPr>
            <p:ph type="title"/>
          </p:nvPr>
        </p:nvSpPr>
        <p:spPr>
          <a:xfrm>
            <a:off x="777240" y="731519"/>
            <a:ext cx="6586812" cy="1682496"/>
          </a:xfrm>
        </p:spPr>
        <p:txBody>
          <a:bodyPr>
            <a:normAutofit/>
          </a:bodyPr>
          <a:lstStyle/>
          <a:p>
            <a:r>
              <a:rPr lang="en-US" sz="3700" dirty="0">
                <a:solidFill>
                  <a:srgbClr val="FFFFFF"/>
                </a:solidFill>
              </a:rPr>
              <a:t>USDA Natural Resources Conservation Services – Programs to Assist Private </a:t>
            </a:r>
            <a:r>
              <a:rPr lang="en-US" sz="3700" dirty="0" err="1">
                <a:solidFill>
                  <a:srgbClr val="FFFFFF"/>
                </a:solidFill>
              </a:rPr>
              <a:t>Landwners</a:t>
            </a:r>
            <a:endParaRPr lang="en-US" sz="3700" dirty="0">
              <a:solidFill>
                <a:srgbClr val="FFFFFF"/>
              </a:solidFill>
            </a:endParaRPr>
          </a:p>
        </p:txBody>
      </p:sp>
      <p:sp>
        <p:nvSpPr>
          <p:cNvPr id="12" name="Rectangle 11">
            <a:extLst>
              <a:ext uri="{FF2B5EF4-FFF2-40B4-BE49-F238E27FC236}">
                <a16:creationId xmlns:a16="http://schemas.microsoft.com/office/drawing/2014/main" id="{E186B68C-84BC-4A6E-99D1-EE87483C13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8243" y="2862599"/>
            <a:ext cx="1880041" cy="1693147"/>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6166C6D1-23AC-49C4-BA07-238E4E9F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9098" y="4731653"/>
            <a:ext cx="1879186" cy="1667425"/>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6" name="Rectangle 15">
            <a:extLst>
              <a:ext uri="{FF2B5EF4-FFF2-40B4-BE49-F238E27FC236}">
                <a16:creationId xmlns:a16="http://schemas.microsoft.com/office/drawing/2014/main" id="{1C091803-41C2-48E0-9228-5148460C74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450221"/>
            <a:ext cx="3887324"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E72C07E-C621-4217-8289-C605B2320214}"/>
              </a:ext>
            </a:extLst>
          </p:cNvPr>
          <p:cNvSpPr>
            <a:spLocks noGrp="1"/>
          </p:cNvSpPr>
          <p:nvPr>
            <p:ph idx="1"/>
          </p:nvPr>
        </p:nvSpPr>
        <p:spPr>
          <a:xfrm>
            <a:off x="8100269" y="795548"/>
            <a:ext cx="3317031" cy="5275603"/>
          </a:xfrm>
        </p:spPr>
        <p:txBody>
          <a:bodyPr anchor="ctr">
            <a:normAutofit/>
          </a:bodyPr>
          <a:lstStyle/>
          <a:p>
            <a:r>
              <a:rPr lang="en-US" sz="1600"/>
              <a:t>Agricultural Conservation Easement Program (ACEP’s) Wetland Reserve Easement (WRE) - This is the new version of the former Wetland Reserve Program (WRP). This program is perfect for private land that is often flooded and unable to be farmed. These acres are restored back to their natural condition, which is often trees. Through this program, NRCS purchases a conservation easement in order to manage, maintain, and protect those acres. With easements, you can lock land into a protected status for 30 years, or forever. Conservation easements are a great way to make a lasting commitment to the land you love and a way to leave a legacy for your kids and grandkids. </a:t>
            </a:r>
          </a:p>
        </p:txBody>
      </p:sp>
      <p:pic>
        <p:nvPicPr>
          <p:cNvPr id="6" name="Picture 5" descr="A picture containing outdoor, water, sitting, light&#10;&#10;Description automatically generated">
            <a:extLst>
              <a:ext uri="{FF2B5EF4-FFF2-40B4-BE49-F238E27FC236}">
                <a16:creationId xmlns:a16="http://schemas.microsoft.com/office/drawing/2014/main" id="{F3D86C32-AE45-4425-9E70-1D78CE8FE2AA}"/>
              </a:ext>
            </a:extLst>
          </p:cNvPr>
          <p:cNvPicPr>
            <a:picLocks noChangeAspect="1"/>
          </p:cNvPicPr>
          <p:nvPr/>
        </p:nvPicPr>
        <p:blipFill rotWithShape="1">
          <a:blip r:embed="rId2">
            <a:extLst>
              <a:ext uri="{28A0092B-C50C-407E-A947-70E740481C1C}">
                <a14:useLocalDpi xmlns:a14="http://schemas.microsoft.com/office/drawing/2010/main" val="0"/>
              </a:ext>
            </a:extLst>
          </a:blip>
          <a:srcRect r="48504"/>
          <a:stretch/>
        </p:blipFill>
        <p:spPr>
          <a:xfrm rot="5400000">
            <a:off x="1304087" y="2053046"/>
            <a:ext cx="3547345" cy="5166452"/>
          </a:xfrm>
          <a:prstGeom prst="rect">
            <a:avLst/>
          </a:prstGeom>
        </p:spPr>
      </p:pic>
    </p:spTree>
    <p:extLst>
      <p:ext uri="{BB962C8B-B14F-4D97-AF65-F5344CB8AC3E}">
        <p14:creationId xmlns:p14="http://schemas.microsoft.com/office/powerpoint/2010/main" val="4283060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screenshot&#10;&#10;Description automatically generated">
            <a:extLst>
              <a:ext uri="{FF2B5EF4-FFF2-40B4-BE49-F238E27FC236}">
                <a16:creationId xmlns:a16="http://schemas.microsoft.com/office/drawing/2014/main" id="{B28D3A87-0FED-46D3-9EB4-F63E76D58E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7255565" cy="6853109"/>
          </a:xfrm>
        </p:spPr>
      </p:pic>
      <p:sp>
        <p:nvSpPr>
          <p:cNvPr id="6" name="TextBox 5">
            <a:extLst>
              <a:ext uri="{FF2B5EF4-FFF2-40B4-BE49-F238E27FC236}">
                <a16:creationId xmlns:a16="http://schemas.microsoft.com/office/drawing/2014/main" id="{EEAED214-F001-492B-B653-7AB3D0008508}"/>
              </a:ext>
            </a:extLst>
          </p:cNvPr>
          <p:cNvSpPr txBox="1"/>
          <p:nvPr/>
        </p:nvSpPr>
        <p:spPr>
          <a:xfrm>
            <a:off x="7533861" y="3697357"/>
            <a:ext cx="4412974" cy="2677656"/>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t>Great program for steep and highly erodible land</a:t>
            </a:r>
          </a:p>
          <a:p>
            <a:pPr marL="342900" indent="-342900">
              <a:buFont typeface="Wingdings" panose="05000000000000000000" pitchFamily="2" charset="2"/>
              <a:buChar char="Ø"/>
            </a:pPr>
            <a:endParaRPr lang="en-US" sz="2400" dirty="0"/>
          </a:p>
          <a:p>
            <a:pPr marL="342900" indent="-342900">
              <a:buFont typeface="Wingdings" panose="05000000000000000000" pitchFamily="2" charset="2"/>
              <a:buChar char="Ø"/>
            </a:pPr>
            <a:r>
              <a:rPr lang="en-US" sz="2400" dirty="0"/>
              <a:t>Establishes wildlife habitat</a:t>
            </a:r>
          </a:p>
          <a:p>
            <a:pPr marL="342900" indent="-342900">
              <a:buFont typeface="Wingdings" panose="05000000000000000000" pitchFamily="2" charset="2"/>
              <a:buChar char="Ø"/>
            </a:pPr>
            <a:endParaRPr lang="en-US" sz="2400" dirty="0"/>
          </a:p>
          <a:p>
            <a:pPr marL="342900" indent="-342900">
              <a:buFont typeface="Wingdings" panose="05000000000000000000" pitchFamily="2" charset="2"/>
              <a:buChar char="Ø"/>
            </a:pPr>
            <a:r>
              <a:rPr lang="en-US" sz="2400" dirty="0"/>
              <a:t>Also encourages tree planting and forestry</a:t>
            </a:r>
          </a:p>
        </p:txBody>
      </p:sp>
      <p:pic>
        <p:nvPicPr>
          <p:cNvPr id="8" name="Picture 7" descr="A close up of a dry grass field&#10;&#10;Description automatically generated">
            <a:extLst>
              <a:ext uri="{FF2B5EF4-FFF2-40B4-BE49-F238E27FC236}">
                <a16:creationId xmlns:a16="http://schemas.microsoft.com/office/drawing/2014/main" id="{C8EDE74B-A516-4675-9250-5E82E76116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2278" y="684474"/>
            <a:ext cx="3677478" cy="24761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408124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sign&#10;&#10;Description automatically generated">
            <a:extLst>
              <a:ext uri="{FF2B5EF4-FFF2-40B4-BE49-F238E27FC236}">
                <a16:creationId xmlns:a16="http://schemas.microsoft.com/office/drawing/2014/main" id="{41BD125D-EE57-4396-98D9-2D4C26DE04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9804" y="192593"/>
            <a:ext cx="2958194" cy="1482466"/>
          </a:xfrm>
        </p:spPr>
      </p:pic>
      <p:sp>
        <p:nvSpPr>
          <p:cNvPr id="7" name="TextBox 6">
            <a:extLst>
              <a:ext uri="{FF2B5EF4-FFF2-40B4-BE49-F238E27FC236}">
                <a16:creationId xmlns:a16="http://schemas.microsoft.com/office/drawing/2014/main" id="{BA3DED52-6E52-4EA7-B311-F63650064AB2}"/>
              </a:ext>
            </a:extLst>
          </p:cNvPr>
          <p:cNvSpPr txBox="1"/>
          <p:nvPr/>
        </p:nvSpPr>
        <p:spPr>
          <a:xfrm>
            <a:off x="3356907" y="192593"/>
            <a:ext cx="8010525" cy="1323439"/>
          </a:xfrm>
          <a:prstGeom prst="rect">
            <a:avLst/>
          </a:prstGeom>
          <a:noFill/>
        </p:spPr>
        <p:txBody>
          <a:bodyPr wrap="square" rtlCol="0">
            <a:spAutoFit/>
          </a:bodyPr>
          <a:lstStyle/>
          <a:p>
            <a:r>
              <a:rPr lang="en-US" sz="4000" dirty="0"/>
              <a:t>Resources for Forestry Management: USDA Forest Service</a:t>
            </a:r>
          </a:p>
        </p:txBody>
      </p:sp>
      <p:sp>
        <p:nvSpPr>
          <p:cNvPr id="8" name="TextBox 7">
            <a:extLst>
              <a:ext uri="{FF2B5EF4-FFF2-40B4-BE49-F238E27FC236}">
                <a16:creationId xmlns:a16="http://schemas.microsoft.com/office/drawing/2014/main" id="{705E2074-8684-4619-BBE4-40853D1047E9}"/>
              </a:ext>
            </a:extLst>
          </p:cNvPr>
          <p:cNvSpPr txBox="1"/>
          <p:nvPr/>
        </p:nvSpPr>
        <p:spPr>
          <a:xfrm>
            <a:off x="3911652" y="2246107"/>
            <a:ext cx="7725603" cy="4339650"/>
          </a:xfrm>
          <a:prstGeom prst="rect">
            <a:avLst/>
          </a:prstGeom>
          <a:noFill/>
        </p:spPr>
        <p:txBody>
          <a:bodyPr wrap="square" rtlCol="0">
            <a:spAutoFit/>
          </a:bodyPr>
          <a:lstStyle/>
          <a:p>
            <a:pPr marL="285750" indent="-285750">
              <a:buFont typeface="Arial" panose="020B0604020202020204" pitchFamily="34" charset="0"/>
              <a:buChar char="•"/>
            </a:pPr>
            <a:r>
              <a:rPr lang="en-US" sz="2400" dirty="0"/>
              <a:t>Their mission: “To sustain the health, diversity, and productivity of the Nation’s forests and grasslands to meet the needs of present and future generations”.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Work in collaboration with communities and partner agencies and organizations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Connect people to the natural world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Excellent resource for forest management</a:t>
            </a:r>
          </a:p>
          <a:p>
            <a:endParaRPr lang="en-US" dirty="0"/>
          </a:p>
          <a:p>
            <a:r>
              <a:rPr lang="en-US" dirty="0"/>
              <a:t> </a:t>
            </a:r>
          </a:p>
        </p:txBody>
      </p:sp>
      <p:pic>
        <p:nvPicPr>
          <p:cNvPr id="10" name="Picture 9" descr="A waterfall with trees in the background&#10;&#10;Description automatically generated">
            <a:extLst>
              <a:ext uri="{FF2B5EF4-FFF2-40B4-BE49-F238E27FC236}">
                <a16:creationId xmlns:a16="http://schemas.microsoft.com/office/drawing/2014/main" id="{785671D0-D9FD-4A63-8B09-6863D1007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804" y="2018973"/>
            <a:ext cx="2958194" cy="4437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263360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descr="A large green field with trees in the background&#10;&#10;Description automatically generated">
            <a:extLst>
              <a:ext uri="{FF2B5EF4-FFF2-40B4-BE49-F238E27FC236}">
                <a16:creationId xmlns:a16="http://schemas.microsoft.com/office/drawing/2014/main" id="{851E3CF7-A700-4178-BA34-B065D9EFA086}"/>
              </a:ext>
            </a:extLst>
          </p:cNvPr>
          <p:cNvPicPr>
            <a:picLocks noChangeAspect="1"/>
          </p:cNvPicPr>
          <p:nvPr/>
        </p:nvPicPr>
        <p:blipFill rotWithShape="1">
          <a:blip r:embed="rId2">
            <a:extLst>
              <a:ext uri="{28A0092B-C50C-407E-A947-70E740481C1C}">
                <a14:useLocalDpi xmlns:a14="http://schemas.microsoft.com/office/drawing/2010/main" val="0"/>
              </a:ext>
            </a:extLst>
          </a:blip>
          <a:srcRect t="25000"/>
          <a:stretch/>
        </p:blipFill>
        <p:spPr>
          <a:xfrm>
            <a:off x="-1" y="0"/>
            <a:ext cx="12191999" cy="6858000"/>
          </a:xfrm>
          <a:prstGeom prst="rect">
            <a:avLst/>
          </a:prstGeom>
        </p:spPr>
      </p:pic>
      <p:sp>
        <p:nvSpPr>
          <p:cNvPr id="16" name="Rectangle 15">
            <a:extLst>
              <a:ext uri="{FF2B5EF4-FFF2-40B4-BE49-F238E27FC236}">
                <a16:creationId xmlns:a16="http://schemas.microsoft.com/office/drawing/2014/main" id="{896DF133-CCB2-4E6A-9C03-83B02FB132D3}"/>
              </a:ext>
            </a:extLst>
          </p:cNvPr>
          <p:cNvSpPr/>
          <p:nvPr/>
        </p:nvSpPr>
        <p:spPr>
          <a:xfrm>
            <a:off x="1" y="0"/>
            <a:ext cx="12192000" cy="6857999"/>
          </a:xfrm>
          <a:prstGeom prst="rect">
            <a:avLst/>
          </a:prstGeom>
          <a:solidFill>
            <a:schemeClr val="bg2">
              <a:alpha val="56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C42770-5551-43C1-91E4-8ACC6FF44E7E}"/>
              </a:ext>
            </a:extLst>
          </p:cNvPr>
          <p:cNvSpPr>
            <a:spLocks noGrp="1"/>
          </p:cNvSpPr>
          <p:nvPr>
            <p:ph type="title"/>
          </p:nvPr>
        </p:nvSpPr>
        <p:spPr>
          <a:xfrm>
            <a:off x="5200650" y="602673"/>
            <a:ext cx="6348222" cy="1961001"/>
          </a:xfrm>
        </p:spPr>
        <p:txBody>
          <a:bodyPr vert="horz" lIns="91440" tIns="45720" rIns="91440" bIns="45720" rtlCol="0" anchor="b">
            <a:normAutofit/>
          </a:bodyPr>
          <a:lstStyle/>
          <a:p>
            <a:r>
              <a:rPr lang="en-US" kern="1200">
                <a:solidFill>
                  <a:schemeClr val="tx1"/>
                </a:solidFill>
                <a:latin typeface="+mj-lt"/>
                <a:ea typeface="+mj-ea"/>
                <a:cs typeface="+mj-cs"/>
              </a:rPr>
              <a:t>Resources for Forestry Management: Illinois Forestry Association</a:t>
            </a:r>
          </a:p>
        </p:txBody>
      </p:sp>
      <p:sp>
        <p:nvSpPr>
          <p:cNvPr id="6" name="TextBox 5">
            <a:extLst>
              <a:ext uri="{FF2B5EF4-FFF2-40B4-BE49-F238E27FC236}">
                <a16:creationId xmlns:a16="http://schemas.microsoft.com/office/drawing/2014/main" id="{B9926CA9-08EB-4176-B7D4-33CE01DCCD4D}"/>
              </a:ext>
            </a:extLst>
          </p:cNvPr>
          <p:cNvSpPr txBox="1"/>
          <p:nvPr/>
        </p:nvSpPr>
        <p:spPr>
          <a:xfrm>
            <a:off x="5200650" y="2743061"/>
            <a:ext cx="6348222" cy="3433902"/>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200"/>
              <a:t>Provide educational outreach to private landowners about responsible forest management</a:t>
            </a:r>
          </a:p>
          <a:p>
            <a:pPr marL="285750" indent="-228600">
              <a:lnSpc>
                <a:spcPct val="90000"/>
              </a:lnSpc>
              <a:spcAft>
                <a:spcPts val="600"/>
              </a:spcAft>
              <a:buFont typeface="Arial" panose="020B0604020202020204" pitchFamily="34" charset="0"/>
              <a:buChar char="•"/>
            </a:pPr>
            <a:endParaRPr lang="en-US" sz="2200"/>
          </a:p>
          <a:p>
            <a:pPr marL="285750" indent="-228600">
              <a:lnSpc>
                <a:spcPct val="90000"/>
              </a:lnSpc>
              <a:spcAft>
                <a:spcPts val="600"/>
              </a:spcAft>
              <a:buFont typeface="Arial" panose="020B0604020202020204" pitchFamily="34" charset="0"/>
              <a:buChar char="•"/>
            </a:pPr>
            <a:r>
              <a:rPr lang="en-US" sz="2200"/>
              <a:t>Connect landowners to the resources they need to manage their forests</a:t>
            </a:r>
          </a:p>
          <a:p>
            <a:pPr marL="285750" indent="-228600">
              <a:lnSpc>
                <a:spcPct val="90000"/>
              </a:lnSpc>
              <a:spcAft>
                <a:spcPts val="600"/>
              </a:spcAft>
              <a:buFont typeface="Arial" panose="020B0604020202020204" pitchFamily="34" charset="0"/>
              <a:buChar char="•"/>
            </a:pPr>
            <a:endParaRPr lang="en-US" sz="2200"/>
          </a:p>
          <a:p>
            <a:pPr marL="285750" indent="-228600">
              <a:lnSpc>
                <a:spcPct val="90000"/>
              </a:lnSpc>
              <a:spcAft>
                <a:spcPts val="600"/>
              </a:spcAft>
              <a:buFont typeface="Arial" panose="020B0604020202020204" pitchFamily="34" charset="0"/>
              <a:buChar char="•"/>
            </a:pPr>
            <a:r>
              <a:rPr lang="en-US" sz="2200"/>
              <a:t>Quarterly newsletters, website, field days, annual meeting</a:t>
            </a:r>
          </a:p>
          <a:p>
            <a:pPr indent="-228600">
              <a:lnSpc>
                <a:spcPct val="90000"/>
              </a:lnSpc>
              <a:spcAft>
                <a:spcPts val="600"/>
              </a:spcAft>
              <a:buFont typeface="Arial" panose="020B0604020202020204" pitchFamily="34" charset="0"/>
              <a:buChar char="•"/>
            </a:pPr>
            <a:endParaRPr lang="en-US" sz="2200"/>
          </a:p>
        </p:txBody>
      </p:sp>
      <p:sp>
        <p:nvSpPr>
          <p:cNvPr id="20" name="Rectangle 19">
            <a:extLst>
              <a:ext uri="{FF2B5EF4-FFF2-40B4-BE49-F238E27FC236}">
                <a16:creationId xmlns:a16="http://schemas.microsoft.com/office/drawing/2014/main" id="{1F7F2E6D-A9C7-40D4-AB41-D5A7510DC996}"/>
              </a:ext>
            </a:extLst>
          </p:cNvPr>
          <p:cNvSpPr/>
          <p:nvPr/>
        </p:nvSpPr>
        <p:spPr>
          <a:xfrm>
            <a:off x="0" y="0"/>
            <a:ext cx="4931229" cy="6857999"/>
          </a:xfrm>
          <a:prstGeom prst="rect">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descr="A picture containing drawing, table&#10;&#10;Description automatically generated">
            <a:extLst>
              <a:ext uri="{FF2B5EF4-FFF2-40B4-BE49-F238E27FC236}">
                <a16:creationId xmlns:a16="http://schemas.microsoft.com/office/drawing/2014/main" id="{020F0BFB-EA22-4B3C-B404-488E0D37A852}"/>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466566" y="284054"/>
            <a:ext cx="3624387" cy="2100233"/>
          </a:xfrm>
        </p:spPr>
      </p:pic>
      <p:pic>
        <p:nvPicPr>
          <p:cNvPr id="14" name="Picture 13" descr="A close up of a sign&#10;&#10;Description automatically generated">
            <a:extLst>
              <a:ext uri="{FF2B5EF4-FFF2-40B4-BE49-F238E27FC236}">
                <a16:creationId xmlns:a16="http://schemas.microsoft.com/office/drawing/2014/main" id="{215D1EAE-F1FB-4983-8663-82B84A94A51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8897" y="2563674"/>
            <a:ext cx="3179726" cy="41149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08850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plant&#10;&#10;Description automatically generated">
            <a:extLst>
              <a:ext uri="{FF2B5EF4-FFF2-40B4-BE49-F238E27FC236}">
                <a16:creationId xmlns:a16="http://schemas.microsoft.com/office/drawing/2014/main" id="{7B660253-0CE4-464A-B5B9-F1F5B060C10C}"/>
              </a:ext>
            </a:extLst>
          </p:cNvPr>
          <p:cNvPicPr>
            <a:picLocks noChangeAspect="1"/>
          </p:cNvPicPr>
          <p:nvPr/>
        </p:nvPicPr>
        <p:blipFill rotWithShape="1">
          <a:blip r:embed="rId2">
            <a:extLst>
              <a:ext uri="{28A0092B-C50C-407E-A947-70E740481C1C}">
                <a14:useLocalDpi xmlns:a14="http://schemas.microsoft.com/office/drawing/2010/main" val="0"/>
              </a:ext>
            </a:extLst>
          </a:blip>
          <a:srcRect b="22284"/>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67F953F-73C1-4639-9B19-A73F7C8B8D3B}"/>
              </a:ext>
            </a:extLst>
          </p:cNvPr>
          <p:cNvSpPr/>
          <p:nvPr/>
        </p:nvSpPr>
        <p:spPr>
          <a:xfrm>
            <a:off x="-1" y="0"/>
            <a:ext cx="12192000" cy="6858000"/>
          </a:xfrm>
          <a:prstGeom prst="rect">
            <a:avLst/>
          </a:prstGeom>
          <a:solidFill>
            <a:schemeClr val="accent6">
              <a:lumMod val="60000"/>
              <a:lumOff val="40000"/>
              <a:alpha val="71000"/>
            </a:schemeClr>
          </a:solidFill>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8BAB97-F317-459E-B80E-A034585B15AD}"/>
              </a:ext>
            </a:extLst>
          </p:cNvPr>
          <p:cNvSpPr>
            <a:spLocks noGrp="1"/>
          </p:cNvSpPr>
          <p:nvPr>
            <p:ph type="title"/>
          </p:nvPr>
        </p:nvSpPr>
        <p:spPr>
          <a:xfrm>
            <a:off x="152400" y="0"/>
            <a:ext cx="11887200" cy="1325563"/>
          </a:xfrm>
        </p:spPr>
        <p:txBody>
          <a:bodyPr>
            <a:normAutofit/>
          </a:bodyPr>
          <a:lstStyle/>
          <a:p>
            <a:r>
              <a:rPr lang="en-US" sz="4000" dirty="0">
                <a:latin typeface="Arial" panose="020B0604020202020204" pitchFamily="34" charset="0"/>
                <a:cs typeface="Arial" panose="020B0604020202020204" pitchFamily="34" charset="0"/>
              </a:rPr>
              <a:t> Threats to Forest Lands and Resources in Illinois</a:t>
            </a:r>
          </a:p>
        </p:txBody>
      </p:sp>
      <p:sp>
        <p:nvSpPr>
          <p:cNvPr id="4" name="Rectangle: Rounded Corners 3">
            <a:extLst>
              <a:ext uri="{FF2B5EF4-FFF2-40B4-BE49-F238E27FC236}">
                <a16:creationId xmlns:a16="http://schemas.microsoft.com/office/drawing/2014/main" id="{D39C6118-E24B-4727-8B17-C7C369EC2C97}"/>
              </a:ext>
            </a:extLst>
          </p:cNvPr>
          <p:cNvSpPr/>
          <p:nvPr/>
        </p:nvSpPr>
        <p:spPr>
          <a:xfrm>
            <a:off x="552449" y="1555776"/>
            <a:ext cx="11087100" cy="4964945"/>
          </a:xfrm>
          <a:prstGeom prst="roundRect">
            <a:avLst>
              <a:gd name="adj" fmla="val 9232"/>
            </a:avLst>
          </a:prstGeom>
          <a:solidFill>
            <a:srgbClr val="AB8B15">
              <a:alpha val="6392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1B259E8-E819-480B-AB6B-962AF917778F}"/>
              </a:ext>
            </a:extLst>
          </p:cNvPr>
          <p:cNvSpPr>
            <a:spLocks noGrp="1"/>
          </p:cNvSpPr>
          <p:nvPr>
            <p:ph idx="1"/>
          </p:nvPr>
        </p:nvSpPr>
        <p:spPr>
          <a:xfrm>
            <a:off x="838200" y="1825625"/>
            <a:ext cx="10515600" cy="4695096"/>
          </a:xfrm>
        </p:spPr>
        <p:txBody>
          <a:bodyPr>
            <a:normAutofit/>
          </a:bodyPr>
          <a:lstStyle/>
          <a:p>
            <a:pPr marL="0" indent="0">
              <a:buNone/>
            </a:pPr>
            <a:r>
              <a:rPr lang="en-US" u="sng" dirty="0"/>
              <a:t>Seven Threats to Illinois Forests Identified by the IFDC</a:t>
            </a:r>
          </a:p>
          <a:p>
            <a:pPr marL="0" indent="0">
              <a:buNone/>
            </a:pPr>
            <a:r>
              <a:rPr lang="en-US" dirty="0"/>
              <a:t>1.) Diminishing Oak-hickory Dominant Forests</a:t>
            </a:r>
          </a:p>
          <a:p>
            <a:pPr marL="0" indent="0">
              <a:buNone/>
            </a:pPr>
            <a:r>
              <a:rPr lang="en-US" dirty="0"/>
              <a:t>2.) Fragmentation of Large Forest Areas</a:t>
            </a:r>
          </a:p>
          <a:p>
            <a:pPr marL="0" indent="0">
              <a:buNone/>
            </a:pPr>
            <a:r>
              <a:rPr lang="en-US" dirty="0"/>
              <a:t>3.) Forest Health Threats are Increasing</a:t>
            </a:r>
          </a:p>
          <a:p>
            <a:pPr marL="0" indent="0">
              <a:buNone/>
            </a:pPr>
            <a:r>
              <a:rPr lang="en-US" dirty="0"/>
              <a:t>4.) Forestry Professionals are too Few</a:t>
            </a:r>
          </a:p>
          <a:p>
            <a:pPr marL="0" indent="0">
              <a:buNone/>
            </a:pPr>
            <a:r>
              <a:rPr lang="en-US" dirty="0"/>
              <a:t>5.) Forest Industries and Mills are Shrinking</a:t>
            </a:r>
          </a:p>
          <a:p>
            <a:pPr marL="0" indent="0">
              <a:buNone/>
            </a:pPr>
            <a:r>
              <a:rPr lang="en-US" dirty="0"/>
              <a:t>6.) Urban and Community Forests Face Extreme Pressures and Challenges</a:t>
            </a:r>
          </a:p>
          <a:p>
            <a:pPr marL="0" indent="0">
              <a:buNone/>
            </a:pPr>
            <a:r>
              <a:rPr lang="en-US" dirty="0"/>
              <a:t>7.) Forestry Funding and Significant Other Threats</a:t>
            </a:r>
          </a:p>
          <a:p>
            <a:endParaRPr lang="en-US" dirty="0"/>
          </a:p>
        </p:txBody>
      </p:sp>
    </p:spTree>
    <p:extLst>
      <p:ext uri="{BB962C8B-B14F-4D97-AF65-F5344CB8AC3E}">
        <p14:creationId xmlns:p14="http://schemas.microsoft.com/office/powerpoint/2010/main" val="18835556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F6228"/>
        </a:solidFill>
        <a:effectLst/>
      </p:bgPr>
    </p:bg>
    <p:spTree>
      <p:nvGrpSpPr>
        <p:cNvPr id="1" name=""/>
        <p:cNvGrpSpPr/>
        <p:nvPr/>
      </p:nvGrpSpPr>
      <p:grpSpPr>
        <a:xfrm>
          <a:off x="0" y="0"/>
          <a:ext cx="0" cy="0"/>
          <a:chOff x="0" y="0"/>
          <a:chExt cx="0" cy="0"/>
        </a:xfrm>
      </p:grpSpPr>
      <p:pic>
        <p:nvPicPr>
          <p:cNvPr id="9" name="Picture 8" descr="A large green field with trees in the background&#10;&#10;Description automatically generated">
            <a:extLst>
              <a:ext uri="{FF2B5EF4-FFF2-40B4-BE49-F238E27FC236}">
                <a16:creationId xmlns:a16="http://schemas.microsoft.com/office/drawing/2014/main" id="{1C3DD472-06F4-4A10-B698-0ECFF7C7B156}"/>
              </a:ext>
            </a:extLst>
          </p:cNvPr>
          <p:cNvPicPr>
            <a:picLocks noChangeAspect="1"/>
          </p:cNvPicPr>
          <p:nvPr/>
        </p:nvPicPr>
        <p:blipFill rotWithShape="1">
          <a:blip r:embed="rId2">
            <a:extLst>
              <a:ext uri="{28A0092B-C50C-407E-A947-70E740481C1C}">
                <a14:useLocalDpi xmlns:a14="http://schemas.microsoft.com/office/drawing/2010/main" val="0"/>
              </a:ext>
            </a:extLst>
          </a:blip>
          <a:srcRect t="25000"/>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3E6CC7-5970-42F0-9474-7B28ADF2CA47}"/>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Arial" panose="020B0604020202020204" pitchFamily="34" charset="0"/>
                <a:cs typeface="Arial" panose="020B0604020202020204" pitchFamily="34" charset="0"/>
              </a:rPr>
              <a:t>Illinois Forestry Association</a:t>
            </a:r>
          </a:p>
        </p:txBody>
      </p:sp>
      <p:pic>
        <p:nvPicPr>
          <p:cNvPr id="5" name="Content Placeholder 4" descr="A group of people in a room&#10;&#10;Description automatically generated">
            <a:extLst>
              <a:ext uri="{FF2B5EF4-FFF2-40B4-BE49-F238E27FC236}">
                <a16:creationId xmlns:a16="http://schemas.microsoft.com/office/drawing/2014/main" id="{E4216E7C-8421-457E-B053-ABD9B1B11D7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5456" b="13754"/>
          <a:stretch/>
        </p:blipFill>
        <p:spPr>
          <a:xfrm>
            <a:off x="184299" y="1982380"/>
            <a:ext cx="5729340" cy="4363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group of people standing next to a tree&#10;&#10;Description automatically generated">
            <a:extLst>
              <a:ext uri="{FF2B5EF4-FFF2-40B4-BE49-F238E27FC236}">
                <a16:creationId xmlns:a16="http://schemas.microsoft.com/office/drawing/2014/main" id="{6645D642-8269-4927-8AEC-F31D87D095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1994" y="1982381"/>
            <a:ext cx="5845707" cy="4363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25785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60AFAAC-EA6C-45A9-9E03-C9C9F0193B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8">
            <a:extLst>
              <a:ext uri="{FF2B5EF4-FFF2-40B4-BE49-F238E27FC236}">
                <a16:creationId xmlns:a16="http://schemas.microsoft.com/office/drawing/2014/main" id="{83549E37-C86B-4401-90BD-D8BF83859F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8A17784E-76D8-4521-A77D-0D2EBB9230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7FA8830-F671-4B52-A52B-3E6903EE3B9D}"/>
              </a:ext>
            </a:extLst>
          </p:cNvPr>
          <p:cNvSpPr>
            <a:spLocks noGrp="1"/>
          </p:cNvSpPr>
          <p:nvPr>
            <p:ph type="title"/>
          </p:nvPr>
        </p:nvSpPr>
        <p:spPr>
          <a:xfrm>
            <a:off x="374904" y="856488"/>
            <a:ext cx="4992624" cy="1243584"/>
          </a:xfrm>
        </p:spPr>
        <p:txBody>
          <a:bodyPr anchor="ctr">
            <a:noAutofit/>
          </a:bodyPr>
          <a:lstStyle/>
          <a:p>
            <a:r>
              <a:rPr lang="en-US" sz="3200"/>
              <a:t>Resources for Forestry Management: </a:t>
            </a:r>
            <a:br>
              <a:rPr lang="en-US" sz="3200"/>
            </a:br>
            <a:r>
              <a:rPr lang="en-US" sz="3200"/>
              <a:t>Illinois Tree Farm</a:t>
            </a:r>
            <a:endParaRPr lang="en-US" sz="3200" dirty="0"/>
          </a:p>
        </p:txBody>
      </p:sp>
      <p:sp>
        <p:nvSpPr>
          <p:cNvPr id="23" name="Rectangle 22">
            <a:extLst>
              <a:ext uri="{FF2B5EF4-FFF2-40B4-BE49-F238E27FC236}">
                <a16:creationId xmlns:a16="http://schemas.microsoft.com/office/drawing/2014/main" id="{C0036C6B-F09C-4EAB-AE02-8D056EE748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FC8D5885-2804-4D3C-BE31-902E4D3279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6D914F5-4406-46E6-9704-148BC14CF2DE}"/>
              </a:ext>
            </a:extLst>
          </p:cNvPr>
          <p:cNvSpPr>
            <a:spLocks noGrp="1"/>
          </p:cNvSpPr>
          <p:nvPr>
            <p:ph idx="1"/>
          </p:nvPr>
        </p:nvSpPr>
        <p:spPr>
          <a:xfrm>
            <a:off x="374904" y="2522949"/>
            <a:ext cx="5065776" cy="3402363"/>
          </a:xfrm>
        </p:spPr>
        <p:txBody>
          <a:bodyPr anchor="t">
            <a:normAutofit/>
          </a:bodyPr>
          <a:lstStyle/>
          <a:p>
            <a:r>
              <a:rPr lang="en-US" sz="2000"/>
              <a:t>The Illinois Tree Farm Program promotes the growth of renewable forest resources while protecting environmental resources</a:t>
            </a:r>
          </a:p>
          <a:p>
            <a:r>
              <a:rPr lang="en-US" sz="2000"/>
              <a:t>Outreach to increase public understanding of the benefits of productive forestry</a:t>
            </a:r>
          </a:p>
          <a:p>
            <a:r>
              <a:rPr lang="en-US" sz="2000"/>
              <a:t>Programs to educate and connect tree farmers </a:t>
            </a:r>
            <a:endParaRPr lang="en-US" sz="2000" dirty="0"/>
          </a:p>
        </p:txBody>
      </p:sp>
      <p:pic>
        <p:nvPicPr>
          <p:cNvPr id="5" name="Picture 4" descr="A close up of a sign&#10;&#10;Description automatically generated">
            <a:extLst>
              <a:ext uri="{FF2B5EF4-FFF2-40B4-BE49-F238E27FC236}">
                <a16:creationId xmlns:a16="http://schemas.microsoft.com/office/drawing/2014/main" id="{2CAFC260-B7E6-48A0-B9BC-3C5429E3F484}"/>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821" r="1" b="1"/>
          <a:stretch/>
        </p:blipFill>
        <p:spPr>
          <a:xfrm>
            <a:off x="3729404" y="485058"/>
            <a:ext cx="1642696" cy="1640058"/>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11" name="Picture 10" descr="A group of people standing in a wooded area&#10;&#10;Description automatically generated">
            <a:extLst>
              <a:ext uri="{FF2B5EF4-FFF2-40B4-BE49-F238E27FC236}">
                <a16:creationId xmlns:a16="http://schemas.microsoft.com/office/drawing/2014/main" id="{4AF50F1E-938D-496A-9345-87BFFBCF4ACA}"/>
              </a:ext>
            </a:extLst>
          </p:cNvPr>
          <p:cNvPicPr>
            <a:picLocks noChangeAspect="1"/>
          </p:cNvPicPr>
          <p:nvPr/>
        </p:nvPicPr>
        <p:blipFill rotWithShape="1">
          <a:blip r:embed="rId3">
            <a:extLst>
              <a:ext uri="{28A0092B-C50C-407E-A947-70E740481C1C}">
                <a14:useLocalDpi xmlns:a14="http://schemas.microsoft.com/office/drawing/2010/main" val="0"/>
              </a:ext>
            </a:extLst>
          </a:blip>
          <a:srcRect l="40633"/>
          <a:stretch/>
        </p:blipFill>
        <p:spPr>
          <a:xfrm>
            <a:off x="6096000" y="0"/>
            <a:ext cx="6098286" cy="6858000"/>
          </a:xfrm>
          <a:prstGeom prst="rect">
            <a:avLst/>
          </a:prstGeom>
        </p:spPr>
      </p:pic>
    </p:spTree>
    <p:extLst>
      <p:ext uri="{BB962C8B-B14F-4D97-AF65-F5344CB8AC3E}">
        <p14:creationId xmlns:p14="http://schemas.microsoft.com/office/powerpoint/2010/main" val="22466671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6E333-A705-46AD-8644-CAD7098C6AF7}"/>
              </a:ext>
            </a:extLst>
          </p:cNvPr>
          <p:cNvSpPr>
            <a:spLocks noGrp="1"/>
          </p:cNvSpPr>
          <p:nvPr>
            <p:ph type="title"/>
          </p:nvPr>
        </p:nvSpPr>
        <p:spPr/>
        <p:txBody>
          <a:bodyPr/>
          <a:lstStyle/>
          <a:p>
            <a:r>
              <a:rPr lang="en-US" dirty="0"/>
              <a:t>Resources for Forestry Management: Illinois Walnut Council</a:t>
            </a:r>
          </a:p>
        </p:txBody>
      </p:sp>
      <p:sp>
        <p:nvSpPr>
          <p:cNvPr id="3" name="Content Placeholder 2">
            <a:extLst>
              <a:ext uri="{FF2B5EF4-FFF2-40B4-BE49-F238E27FC236}">
                <a16:creationId xmlns:a16="http://schemas.microsoft.com/office/drawing/2014/main" id="{58EDC138-2DAB-4FFF-8F66-123BBA3043A8}"/>
              </a:ext>
            </a:extLst>
          </p:cNvPr>
          <p:cNvSpPr>
            <a:spLocks noGrp="1"/>
          </p:cNvSpPr>
          <p:nvPr>
            <p:ph idx="1"/>
          </p:nvPr>
        </p:nvSpPr>
        <p:spPr>
          <a:xfrm>
            <a:off x="838200" y="1825624"/>
            <a:ext cx="10515600" cy="4803775"/>
          </a:xfrm>
        </p:spPr>
        <p:txBody>
          <a:bodyPr>
            <a:normAutofit fontScale="92500" lnSpcReduction="10000"/>
          </a:bodyPr>
          <a:lstStyle/>
          <a:p>
            <a:r>
              <a:rPr lang="en-US" dirty="0"/>
              <a:t>An international association founded in 1970</a:t>
            </a:r>
          </a:p>
          <a:p>
            <a:r>
              <a:rPr lang="en-US" dirty="0"/>
              <a:t>Represent nearly 1,000 forest owners, foresters, forest scientists, and wood-producing industry representatives in 45 states.</a:t>
            </a:r>
          </a:p>
          <a:p>
            <a:r>
              <a:rPr lang="en-US" dirty="0"/>
              <a:t>Objectives</a:t>
            </a:r>
          </a:p>
          <a:p>
            <a:pPr marL="0" indent="0">
              <a:buNone/>
            </a:pPr>
            <a:r>
              <a:rPr lang="en-US" dirty="0"/>
              <a:t>1.) To advance cultural practices, and transfer science and technology to field practices.</a:t>
            </a:r>
          </a:p>
          <a:p>
            <a:pPr marL="0" indent="0">
              <a:buNone/>
            </a:pPr>
            <a:r>
              <a:rPr lang="en-US" dirty="0"/>
              <a:t>2.) Encourage good forest management and sustainability of existing timber</a:t>
            </a:r>
          </a:p>
          <a:p>
            <a:pPr marL="0" indent="0">
              <a:buNone/>
            </a:pPr>
            <a:r>
              <a:rPr lang="en-US" dirty="0"/>
              <a:t>3.) Encourage new planting of walnut and other tree species</a:t>
            </a:r>
          </a:p>
          <a:p>
            <a:pPr marL="0" indent="0">
              <a:buNone/>
            </a:pPr>
            <a:r>
              <a:rPr lang="en-US" dirty="0"/>
              <a:t>4.) Sponsor state chapters and other events of interest to tree growers</a:t>
            </a:r>
          </a:p>
          <a:p>
            <a:pPr marL="0" indent="0">
              <a:buNone/>
            </a:pPr>
            <a:r>
              <a:rPr lang="en-US" dirty="0"/>
              <a:t>5.) Assist foresters to keep current with up to date research and industry information</a:t>
            </a:r>
          </a:p>
        </p:txBody>
      </p:sp>
    </p:spTree>
    <p:extLst>
      <p:ext uri="{BB962C8B-B14F-4D97-AF65-F5344CB8AC3E}">
        <p14:creationId xmlns:p14="http://schemas.microsoft.com/office/powerpoint/2010/main" val="37261895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60AFAAC-EA6C-45A9-9E03-C9C9F0193B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arge tree&#10;&#10;Description automatically generated">
            <a:extLst>
              <a:ext uri="{FF2B5EF4-FFF2-40B4-BE49-F238E27FC236}">
                <a16:creationId xmlns:a16="http://schemas.microsoft.com/office/drawing/2014/main" id="{6A33567A-A9CF-4157-9C77-E76005FC3DC9}"/>
              </a:ext>
            </a:extLst>
          </p:cNvPr>
          <p:cNvPicPr>
            <a:picLocks noChangeAspect="1"/>
          </p:cNvPicPr>
          <p:nvPr/>
        </p:nvPicPr>
        <p:blipFill rotWithShape="1">
          <a:blip r:embed="rId2">
            <a:extLst>
              <a:ext uri="{28A0092B-C50C-407E-A947-70E740481C1C}">
                <a14:useLocalDpi xmlns:a14="http://schemas.microsoft.com/office/drawing/2010/main" val="0"/>
              </a:ext>
            </a:extLst>
          </a:blip>
          <a:srcRect r="-2" b="6168"/>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27" name="Freeform: Shape 26">
            <a:extLst>
              <a:ext uri="{FF2B5EF4-FFF2-40B4-BE49-F238E27FC236}">
                <a16:creationId xmlns:a16="http://schemas.microsoft.com/office/drawing/2014/main" id="{83549E37-C86B-4401-90BD-D8BF83859F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Freeform: Shape 28">
            <a:extLst>
              <a:ext uri="{FF2B5EF4-FFF2-40B4-BE49-F238E27FC236}">
                <a16:creationId xmlns:a16="http://schemas.microsoft.com/office/drawing/2014/main" id="{8A17784E-76D8-4521-A77D-0D2EBB9230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089B10-020D-4D91-A6FC-A1EEF5877485}"/>
              </a:ext>
            </a:extLst>
          </p:cNvPr>
          <p:cNvSpPr>
            <a:spLocks noGrp="1"/>
          </p:cNvSpPr>
          <p:nvPr>
            <p:ph type="title"/>
          </p:nvPr>
        </p:nvSpPr>
        <p:spPr>
          <a:xfrm>
            <a:off x="301751" y="1830874"/>
            <a:ext cx="5748529" cy="1243584"/>
          </a:xfrm>
        </p:spPr>
        <p:txBody>
          <a:bodyPr anchor="ctr">
            <a:noAutofit/>
          </a:bodyPr>
          <a:lstStyle/>
          <a:p>
            <a:r>
              <a:rPr lang="en-US" sz="3200" dirty="0"/>
              <a:t>Resources for Forestry Management: Illinois Chapter – Society of American Foresters</a:t>
            </a:r>
          </a:p>
        </p:txBody>
      </p:sp>
      <p:sp>
        <p:nvSpPr>
          <p:cNvPr id="31" name="Rectangle 30">
            <a:extLst>
              <a:ext uri="{FF2B5EF4-FFF2-40B4-BE49-F238E27FC236}">
                <a16:creationId xmlns:a16="http://schemas.microsoft.com/office/drawing/2014/main" id="{C0036C6B-F09C-4EAB-AE02-8D056EE748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32">
            <a:extLst>
              <a:ext uri="{FF2B5EF4-FFF2-40B4-BE49-F238E27FC236}">
                <a16:creationId xmlns:a16="http://schemas.microsoft.com/office/drawing/2014/main" id="{FC8D5885-2804-4D3C-BE31-902E4D3279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8AFFB854-E7BA-4B99-B511-11871119ED53}"/>
              </a:ext>
            </a:extLst>
          </p:cNvPr>
          <p:cNvSpPr>
            <a:spLocks noGrp="1"/>
          </p:cNvSpPr>
          <p:nvPr>
            <p:ph idx="1"/>
          </p:nvPr>
        </p:nvSpPr>
        <p:spPr>
          <a:xfrm>
            <a:off x="301751" y="3696255"/>
            <a:ext cx="5065776" cy="3402363"/>
          </a:xfrm>
        </p:spPr>
        <p:txBody>
          <a:bodyPr anchor="t">
            <a:normAutofit/>
          </a:bodyPr>
          <a:lstStyle/>
          <a:p>
            <a:r>
              <a:rPr lang="en-US" sz="2000" dirty="0"/>
              <a:t>“The Illinois Society of American Foresters set the standard in forest management, bringing science, best practice, and the best people together to shape the future of the profession”.</a:t>
            </a:r>
          </a:p>
          <a:p>
            <a:r>
              <a:rPr lang="en-US" sz="2000" dirty="0"/>
              <a:t>A non-profit organization founded by Gifford Pinchot in 1900.</a:t>
            </a:r>
          </a:p>
        </p:txBody>
      </p:sp>
      <p:pic>
        <p:nvPicPr>
          <p:cNvPr id="9" name="Picture 8">
            <a:extLst>
              <a:ext uri="{FF2B5EF4-FFF2-40B4-BE49-F238E27FC236}">
                <a16:creationId xmlns:a16="http://schemas.microsoft.com/office/drawing/2014/main" id="{60443E60-D3C4-4BC4-9442-11CBDEA83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16" y="0"/>
            <a:ext cx="1463040" cy="1688592"/>
          </a:xfrm>
          <a:prstGeom prst="rect">
            <a:avLst/>
          </a:prstGeom>
        </p:spPr>
      </p:pic>
    </p:spTree>
    <p:extLst>
      <p:ext uri="{BB962C8B-B14F-4D97-AF65-F5344CB8AC3E}">
        <p14:creationId xmlns:p14="http://schemas.microsoft.com/office/powerpoint/2010/main" val="23942289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63F5877B-98C7-49DD-83AB-0F6F57CB65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ird sitting on top of a grass covered field&#10;&#10;Description automatically generated">
            <a:extLst>
              <a:ext uri="{FF2B5EF4-FFF2-40B4-BE49-F238E27FC236}">
                <a16:creationId xmlns:a16="http://schemas.microsoft.com/office/drawing/2014/main" id="{19A43C36-796A-4FBB-BC1A-F841B61D3DE0}"/>
              </a:ext>
            </a:extLst>
          </p:cNvPr>
          <p:cNvPicPr>
            <a:picLocks noChangeAspect="1"/>
          </p:cNvPicPr>
          <p:nvPr/>
        </p:nvPicPr>
        <p:blipFill rotWithShape="1">
          <a:blip r:embed="rId2">
            <a:extLst>
              <a:ext uri="{28A0092B-C50C-407E-A947-70E740481C1C}">
                <a14:useLocalDpi xmlns:a14="http://schemas.microsoft.com/office/drawing/2010/main" val="0"/>
              </a:ext>
            </a:extLst>
          </a:blip>
          <a:srcRect t="7824" r="22771" b="-2"/>
          <a:stretch/>
        </p:blipFill>
        <p:spPr>
          <a:xfrm>
            <a:off x="8503607" y="1"/>
            <a:ext cx="372848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38" name="Freeform: Shape 37">
            <a:extLst>
              <a:ext uri="{FF2B5EF4-FFF2-40B4-BE49-F238E27FC236}">
                <a16:creationId xmlns:a16="http://schemas.microsoft.com/office/drawing/2014/main" id="{4EA91930-66BC-4C41-B4F5-C31EB216F6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0" name="Freeform: Shape 39">
            <a:extLst>
              <a:ext uri="{FF2B5EF4-FFF2-40B4-BE49-F238E27FC236}">
                <a16:creationId xmlns:a16="http://schemas.microsoft.com/office/drawing/2014/main" id="{6313CF8F-B436-401E-9575-DE0F8E8B5B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A022C6-DCB5-459B-A572-0AD3D42868D6}"/>
              </a:ext>
            </a:extLst>
          </p:cNvPr>
          <p:cNvSpPr>
            <a:spLocks noGrp="1"/>
          </p:cNvSpPr>
          <p:nvPr>
            <p:ph type="title"/>
          </p:nvPr>
        </p:nvSpPr>
        <p:spPr>
          <a:xfrm>
            <a:off x="449580" y="28198"/>
            <a:ext cx="5647944" cy="1325563"/>
          </a:xfrm>
        </p:spPr>
        <p:txBody>
          <a:bodyPr anchor="ctr">
            <a:noAutofit/>
          </a:bodyPr>
          <a:lstStyle/>
          <a:p>
            <a:r>
              <a:rPr lang="en-US" sz="3200" dirty="0"/>
              <a:t>Resources for Forestry Management: Illinois Chapter – The Wildlife Society</a:t>
            </a:r>
          </a:p>
        </p:txBody>
      </p:sp>
      <p:sp>
        <p:nvSpPr>
          <p:cNvPr id="42" name="Rectangle 41">
            <a:extLst>
              <a:ext uri="{FF2B5EF4-FFF2-40B4-BE49-F238E27FC236}">
                <a16:creationId xmlns:a16="http://schemas.microsoft.com/office/drawing/2014/main" id="{2A38CFE9-C30A-4551-ACCB-D5808FBC39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67EF550F-47CE-4FB2-9DAC-12AD835C83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172319C-59C9-440C-AD19-18FB93233FA0}"/>
              </a:ext>
            </a:extLst>
          </p:cNvPr>
          <p:cNvSpPr>
            <a:spLocks noGrp="1"/>
          </p:cNvSpPr>
          <p:nvPr>
            <p:ph idx="1"/>
          </p:nvPr>
        </p:nvSpPr>
        <p:spPr>
          <a:xfrm>
            <a:off x="449580" y="1670770"/>
            <a:ext cx="5909734" cy="3918792"/>
          </a:xfrm>
        </p:spPr>
        <p:txBody>
          <a:bodyPr>
            <a:noAutofit/>
          </a:bodyPr>
          <a:lstStyle/>
          <a:p>
            <a:r>
              <a:rPr lang="en-US" sz="2000" dirty="0"/>
              <a:t>Founded in 1937</a:t>
            </a:r>
          </a:p>
          <a:p>
            <a:r>
              <a:rPr lang="en-US" sz="2000" dirty="0"/>
              <a:t>An international non-profit scientific and educational association dedicated to excellence in wildlife stewardship through science and education.</a:t>
            </a:r>
          </a:p>
          <a:p>
            <a:r>
              <a:rPr lang="en-US" sz="2000" dirty="0"/>
              <a:t>Objectives –</a:t>
            </a:r>
          </a:p>
          <a:p>
            <a:r>
              <a:rPr lang="en-US" sz="2000" dirty="0"/>
              <a:t>1.) Develop and promote sound stewardship of wildlife resources and the environments upon which wildlife and humans depend</a:t>
            </a:r>
          </a:p>
          <a:p>
            <a:r>
              <a:rPr lang="en-US" sz="2000" dirty="0"/>
              <a:t>2.) Undertake and active role in preventing human-induced environmental degradation</a:t>
            </a:r>
          </a:p>
          <a:p>
            <a:r>
              <a:rPr lang="en-US" sz="2000" dirty="0"/>
              <a:t>3.) Increase awareness and appreciation of wildlife values</a:t>
            </a:r>
          </a:p>
          <a:p>
            <a:r>
              <a:rPr lang="en-US" sz="2000" dirty="0"/>
              <a:t>4.) Promote the highest standards in all activities of the wildlife profession</a:t>
            </a:r>
          </a:p>
        </p:txBody>
      </p:sp>
      <p:pic>
        <p:nvPicPr>
          <p:cNvPr id="8" name="Picture 7" descr="A close up of opener&#10;&#10;Description automatically generated">
            <a:extLst>
              <a:ext uri="{FF2B5EF4-FFF2-40B4-BE49-F238E27FC236}">
                <a16:creationId xmlns:a16="http://schemas.microsoft.com/office/drawing/2014/main" id="{C718C843-52AA-4C5E-AA70-B84DB45CA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9314" y="58444"/>
            <a:ext cx="2066925" cy="2219325"/>
          </a:xfrm>
          <a:prstGeom prst="rect">
            <a:avLst/>
          </a:prstGeom>
        </p:spPr>
      </p:pic>
    </p:spTree>
    <p:extLst>
      <p:ext uri="{BB962C8B-B14F-4D97-AF65-F5344CB8AC3E}">
        <p14:creationId xmlns:p14="http://schemas.microsoft.com/office/powerpoint/2010/main" val="22996417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2362F-5BDC-4B5A-A7D7-6BF656A630A0}"/>
              </a:ext>
            </a:extLst>
          </p:cNvPr>
          <p:cNvSpPr>
            <a:spLocks noGrp="1"/>
          </p:cNvSpPr>
          <p:nvPr>
            <p:ph type="title"/>
          </p:nvPr>
        </p:nvSpPr>
        <p:spPr>
          <a:xfrm>
            <a:off x="182190" y="104045"/>
            <a:ext cx="5324477" cy="1630363"/>
          </a:xfrm>
        </p:spPr>
        <p:txBody>
          <a:bodyPr anchor="b">
            <a:normAutofit/>
          </a:bodyPr>
          <a:lstStyle/>
          <a:p>
            <a:r>
              <a:rPr lang="en-US" sz="3600" dirty="0"/>
              <a:t>Resources for Forestry Management: Illinois Arborist Association</a:t>
            </a:r>
          </a:p>
        </p:txBody>
      </p:sp>
      <p:sp>
        <p:nvSpPr>
          <p:cNvPr id="3" name="Content Placeholder 2">
            <a:extLst>
              <a:ext uri="{FF2B5EF4-FFF2-40B4-BE49-F238E27FC236}">
                <a16:creationId xmlns:a16="http://schemas.microsoft.com/office/drawing/2014/main" id="{2531C00D-E0DE-4D54-8F5A-32C1C4EFF527}"/>
              </a:ext>
            </a:extLst>
          </p:cNvPr>
          <p:cNvSpPr>
            <a:spLocks noGrp="1"/>
          </p:cNvSpPr>
          <p:nvPr>
            <p:ph idx="1"/>
          </p:nvPr>
        </p:nvSpPr>
        <p:spPr>
          <a:xfrm>
            <a:off x="182192" y="2087087"/>
            <a:ext cx="5324475" cy="3919538"/>
          </a:xfrm>
        </p:spPr>
        <p:txBody>
          <a:bodyPr anchor="t">
            <a:normAutofit lnSpcReduction="10000"/>
          </a:bodyPr>
          <a:lstStyle/>
          <a:p>
            <a:r>
              <a:rPr lang="en-US" sz="2000" dirty="0"/>
              <a:t>A non-profit organization that educates members about proper tree care.</a:t>
            </a:r>
          </a:p>
          <a:p>
            <a:r>
              <a:rPr lang="en-US" sz="2000" dirty="0"/>
              <a:t>Their goal is to foster interest, establish standards, exchange professional ideas and to pursue scientific research in arboriculture</a:t>
            </a:r>
          </a:p>
          <a:p>
            <a:r>
              <a:rPr lang="en-US" sz="2000" dirty="0"/>
              <a:t>A state-wide partnership of people and programs to enhance and protect the career investment of professional foresters.</a:t>
            </a:r>
          </a:p>
          <a:p>
            <a:r>
              <a:rPr lang="en-US" sz="2000" dirty="0"/>
              <a:t>News and information on issues affecting tree care throughout Illinois through a quarterly newsletter</a:t>
            </a:r>
          </a:p>
          <a:p>
            <a:r>
              <a:rPr lang="en-US" sz="2000" dirty="0"/>
              <a:t>Arborist testing/certification, training workshops</a:t>
            </a:r>
          </a:p>
          <a:p>
            <a:pPr marL="0" indent="0">
              <a:buNone/>
            </a:pPr>
            <a:endParaRPr lang="en-US" sz="1800" dirty="0"/>
          </a:p>
        </p:txBody>
      </p:sp>
      <p:pic>
        <p:nvPicPr>
          <p:cNvPr id="9" name="Picture 8" descr="A group of people riding skis on top of a grass covered field&#10;&#10;Description automatically generated">
            <a:extLst>
              <a:ext uri="{FF2B5EF4-FFF2-40B4-BE49-F238E27FC236}">
                <a16:creationId xmlns:a16="http://schemas.microsoft.com/office/drawing/2014/main" id="{E08209DF-14AD-4346-A2E3-4D898FFF0B34}"/>
              </a:ext>
            </a:extLst>
          </p:cNvPr>
          <p:cNvPicPr>
            <a:picLocks noChangeAspect="1"/>
          </p:cNvPicPr>
          <p:nvPr/>
        </p:nvPicPr>
        <p:blipFill rotWithShape="1">
          <a:blip r:embed="rId2">
            <a:extLst>
              <a:ext uri="{28A0092B-C50C-407E-A947-70E740481C1C}">
                <a14:useLocalDpi xmlns:a14="http://schemas.microsoft.com/office/drawing/2010/main" val="0"/>
              </a:ext>
            </a:extLst>
          </a:blip>
          <a:srcRect t="17401" r="-1" b="-1"/>
          <a:stretch/>
        </p:blipFill>
        <p:spPr>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pic>
        <p:nvPicPr>
          <p:cNvPr id="12" name="Picture 11" descr="A picture containing drawing&#10;&#10;Description automatically generated">
            <a:extLst>
              <a:ext uri="{FF2B5EF4-FFF2-40B4-BE49-F238E27FC236}">
                <a16:creationId xmlns:a16="http://schemas.microsoft.com/office/drawing/2014/main" id="{1ED33E41-6B48-4D82-942F-837FB1785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8213" y="61500"/>
            <a:ext cx="1050926" cy="1464405"/>
          </a:xfrm>
          <a:prstGeom prst="rect">
            <a:avLst/>
          </a:prstGeom>
        </p:spPr>
      </p:pic>
    </p:spTree>
    <p:extLst>
      <p:ext uri="{BB962C8B-B14F-4D97-AF65-F5344CB8AC3E}">
        <p14:creationId xmlns:p14="http://schemas.microsoft.com/office/powerpoint/2010/main" val="5628468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4C0B10B-D2C4-4A54-AFAD-3D27DF88BB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6BADB90-C74B-40D6-86DC-503F65FCE8D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2DF5096-E051-498C-A3ED-CBA77A813AAC}"/>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7AD1A019-8EC0-4C66-91F0-0FF08DBCA2AD}"/>
              </a:ext>
            </a:extLst>
          </p:cNvPr>
          <p:cNvSpPr>
            <a:spLocks noGrp="1"/>
          </p:cNvSpPr>
          <p:nvPr>
            <p:ph type="title"/>
          </p:nvPr>
        </p:nvSpPr>
        <p:spPr>
          <a:xfrm>
            <a:off x="1047280" y="759805"/>
            <a:ext cx="10306520" cy="1325563"/>
          </a:xfrm>
        </p:spPr>
        <p:txBody>
          <a:bodyPr>
            <a:normAutofit/>
          </a:bodyPr>
          <a:lstStyle/>
          <a:p>
            <a:r>
              <a:rPr lang="en-US" sz="4000" dirty="0">
                <a:solidFill>
                  <a:srgbClr val="FFFFFF"/>
                </a:solidFill>
              </a:rPr>
              <a:t>Resources for Forestry Management: Association of Illinois Soil and Water Conservation Districts</a:t>
            </a:r>
          </a:p>
        </p:txBody>
      </p:sp>
      <p:sp>
        <p:nvSpPr>
          <p:cNvPr id="3" name="Content Placeholder 2">
            <a:extLst>
              <a:ext uri="{FF2B5EF4-FFF2-40B4-BE49-F238E27FC236}">
                <a16:creationId xmlns:a16="http://schemas.microsoft.com/office/drawing/2014/main" id="{CFF833D7-DCC1-4FF9-AF4B-58B08B466D89}"/>
              </a:ext>
            </a:extLst>
          </p:cNvPr>
          <p:cNvSpPr>
            <a:spLocks noGrp="1"/>
          </p:cNvSpPr>
          <p:nvPr>
            <p:ph idx="1"/>
          </p:nvPr>
        </p:nvSpPr>
        <p:spPr>
          <a:xfrm>
            <a:off x="1424904" y="2494450"/>
            <a:ext cx="4053545" cy="3563159"/>
          </a:xfrm>
        </p:spPr>
        <p:txBody>
          <a:bodyPr>
            <a:normAutofit/>
          </a:bodyPr>
          <a:lstStyle/>
          <a:p>
            <a:r>
              <a:rPr lang="en-US" sz="2000"/>
              <a:t>Grass roots organization formed in 1948</a:t>
            </a:r>
          </a:p>
          <a:p>
            <a:r>
              <a:rPr lang="en-US" sz="2000"/>
              <a:t>Serves Illinois’ 97 member soil and water conservation districts</a:t>
            </a:r>
          </a:p>
          <a:p>
            <a:r>
              <a:rPr lang="en-US" sz="2000"/>
              <a:t>Work to protect Illinois’ fertile soils and water resources through strategic conservation efforts</a:t>
            </a:r>
          </a:p>
          <a:p>
            <a:r>
              <a:rPr lang="en-US" sz="2000"/>
              <a:t>Play a central role in efforts to protect and sustain the viability of Illinois’ natural resources for future generations</a:t>
            </a:r>
          </a:p>
        </p:txBody>
      </p:sp>
      <p:pic>
        <p:nvPicPr>
          <p:cNvPr id="5" name="Picture 4" descr="A close up of a sign&#10;&#10;Description automatically generated">
            <a:extLst>
              <a:ext uri="{FF2B5EF4-FFF2-40B4-BE49-F238E27FC236}">
                <a16:creationId xmlns:a16="http://schemas.microsoft.com/office/drawing/2014/main" id="{D28D59C2-3048-4224-B636-14E895A4F328}"/>
              </a:ext>
            </a:extLst>
          </p:cNvPr>
          <p:cNvPicPr>
            <a:picLocks noChangeAspect="1"/>
          </p:cNvPicPr>
          <p:nvPr/>
        </p:nvPicPr>
        <p:blipFill rotWithShape="1">
          <a:blip r:embed="rId2">
            <a:extLst>
              <a:ext uri="{28A0092B-C50C-407E-A947-70E740481C1C}">
                <a14:useLocalDpi xmlns:a14="http://schemas.microsoft.com/office/drawing/2010/main" val="0"/>
              </a:ext>
            </a:extLst>
          </a:blip>
          <a:srcRect l="1236" r="1392"/>
          <a:stretch/>
        </p:blipFill>
        <p:spPr>
          <a:xfrm>
            <a:off x="6098892" y="2492376"/>
            <a:ext cx="4802404" cy="3563372"/>
          </a:xfrm>
          <a:prstGeom prst="rect">
            <a:avLst/>
          </a:prstGeom>
        </p:spPr>
      </p:pic>
    </p:spTree>
    <p:extLst>
      <p:ext uri="{BB962C8B-B14F-4D97-AF65-F5344CB8AC3E}">
        <p14:creationId xmlns:p14="http://schemas.microsoft.com/office/powerpoint/2010/main" val="32440911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60AFAAC-EA6C-45A9-9E03-C9C9F0193B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16">
            <a:extLst>
              <a:ext uri="{FF2B5EF4-FFF2-40B4-BE49-F238E27FC236}">
                <a16:creationId xmlns:a16="http://schemas.microsoft.com/office/drawing/2014/main" id="{83549E37-C86B-4401-90BD-D8BF83859F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8A17784E-76D8-4521-A77D-0D2EBB9230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D04EA587-EE3E-4657-B310-8402A0B415DB}"/>
              </a:ext>
            </a:extLst>
          </p:cNvPr>
          <p:cNvSpPr/>
          <p:nvPr/>
        </p:nvSpPr>
        <p:spPr>
          <a:xfrm>
            <a:off x="0" y="0"/>
            <a:ext cx="6461760" cy="2522949"/>
          </a:xfrm>
          <a:prstGeom prst="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FAC35E7-E154-4265-B907-62EDE6482627}"/>
              </a:ext>
            </a:extLst>
          </p:cNvPr>
          <p:cNvSpPr/>
          <p:nvPr/>
        </p:nvSpPr>
        <p:spPr>
          <a:xfrm>
            <a:off x="0" y="2522949"/>
            <a:ext cx="6282813" cy="4298465"/>
          </a:xfrm>
          <a:prstGeom prst="rect">
            <a:avLst/>
          </a:prstGeom>
          <a:solidFill>
            <a:srgbClr val="141D6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2DB59C-865D-43FA-BAD7-4C0EE3A49621}"/>
              </a:ext>
            </a:extLst>
          </p:cNvPr>
          <p:cNvSpPr>
            <a:spLocks noGrp="1"/>
          </p:cNvSpPr>
          <p:nvPr>
            <p:ph type="title"/>
          </p:nvPr>
        </p:nvSpPr>
        <p:spPr>
          <a:xfrm>
            <a:off x="374904" y="181886"/>
            <a:ext cx="4992624" cy="1918186"/>
          </a:xfrm>
        </p:spPr>
        <p:txBody>
          <a:bodyPr anchor="ctr">
            <a:noAutofit/>
          </a:bodyPr>
          <a:lstStyle/>
          <a:p>
            <a:r>
              <a:rPr lang="en-US" sz="3200" dirty="0"/>
              <a:t>Resources for Forestry Management: University of Illinois -  Natural Resources and Environmental Sciences</a:t>
            </a:r>
          </a:p>
        </p:txBody>
      </p:sp>
      <p:sp>
        <p:nvSpPr>
          <p:cNvPr id="21" name="Rectangle 20">
            <a:extLst>
              <a:ext uri="{FF2B5EF4-FFF2-40B4-BE49-F238E27FC236}">
                <a16:creationId xmlns:a16="http://schemas.microsoft.com/office/drawing/2014/main" id="{C0036C6B-F09C-4EAB-AE02-8D056EE748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FC8D5885-2804-4D3C-BE31-902E4D3279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0E0D70F6-F611-47FF-95B7-F3A07E1A7479}"/>
              </a:ext>
            </a:extLst>
          </p:cNvPr>
          <p:cNvSpPr>
            <a:spLocks noGrp="1"/>
          </p:cNvSpPr>
          <p:nvPr>
            <p:ph idx="1"/>
          </p:nvPr>
        </p:nvSpPr>
        <p:spPr>
          <a:xfrm>
            <a:off x="374904" y="2522949"/>
            <a:ext cx="5065776" cy="3402363"/>
          </a:xfrm>
        </p:spPr>
        <p:txBody>
          <a:bodyPr anchor="t">
            <a:normAutofit lnSpcReduction="10000"/>
          </a:bodyPr>
          <a:lstStyle/>
          <a:p>
            <a:endParaRPr lang="en-US" sz="1900" dirty="0"/>
          </a:p>
          <a:p>
            <a:r>
              <a:rPr lang="en-US" sz="2000" dirty="0">
                <a:solidFill>
                  <a:schemeClr val="bg1"/>
                </a:solidFill>
              </a:rPr>
              <a:t>This department brings biological, physical, and social scientists together to identify, teach, and publicize solutions for the sustainability of urban, managed, and natural ecosystems from the local to global scale.</a:t>
            </a:r>
          </a:p>
          <a:p>
            <a:r>
              <a:rPr lang="en-US" sz="2000" dirty="0">
                <a:solidFill>
                  <a:schemeClr val="bg1"/>
                </a:solidFill>
              </a:rPr>
              <a:t>Research on cutting edge technology and methodology for responsible forest management</a:t>
            </a:r>
          </a:p>
          <a:p>
            <a:r>
              <a:rPr lang="en-US" sz="2000" dirty="0">
                <a:solidFill>
                  <a:schemeClr val="bg1"/>
                </a:solidFill>
              </a:rPr>
              <a:t>Workshops on numerous land management topics</a:t>
            </a:r>
          </a:p>
        </p:txBody>
      </p:sp>
      <p:pic>
        <p:nvPicPr>
          <p:cNvPr id="5" name="Picture 4" descr="A group of people standing next to a tree&#10;&#10;Description automatically generated">
            <a:extLst>
              <a:ext uri="{FF2B5EF4-FFF2-40B4-BE49-F238E27FC236}">
                <a16:creationId xmlns:a16="http://schemas.microsoft.com/office/drawing/2014/main" id="{922CAF9F-3924-4DE1-A28B-E70D7DF57985}"/>
              </a:ext>
            </a:extLst>
          </p:cNvPr>
          <p:cNvPicPr>
            <a:picLocks noChangeAspect="1"/>
          </p:cNvPicPr>
          <p:nvPr/>
        </p:nvPicPr>
        <p:blipFill rotWithShape="1">
          <a:blip r:embed="rId2">
            <a:extLst>
              <a:ext uri="{28A0092B-C50C-407E-A947-70E740481C1C}">
                <a14:useLocalDpi xmlns:a14="http://schemas.microsoft.com/office/drawing/2010/main" val="0"/>
              </a:ext>
            </a:extLst>
          </a:blip>
          <a:srcRect l="35282"/>
          <a:stretch/>
        </p:blipFill>
        <p:spPr>
          <a:xfrm>
            <a:off x="6282813" y="5747"/>
            <a:ext cx="5942029" cy="6815667"/>
          </a:xfrm>
          <a:prstGeom prst="rect">
            <a:avLst/>
          </a:prstGeom>
          <a:ln w="19050">
            <a:solidFill>
              <a:schemeClr val="tx1"/>
            </a:solidFill>
          </a:ln>
        </p:spPr>
      </p:pic>
      <p:pic>
        <p:nvPicPr>
          <p:cNvPr id="7" name="Picture 6" descr="A picture containing clock&#10;&#10;Description automatically generated">
            <a:extLst>
              <a:ext uri="{FF2B5EF4-FFF2-40B4-BE49-F238E27FC236}">
                <a16:creationId xmlns:a16="http://schemas.microsoft.com/office/drawing/2014/main" id="{AA118EEF-4B5C-4E10-9C22-50C71AC0EF2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428224" y="163598"/>
            <a:ext cx="1417659" cy="2050026"/>
          </a:xfrm>
          <a:prstGeom prst="rect">
            <a:avLst/>
          </a:prstGeom>
        </p:spPr>
      </p:pic>
    </p:spTree>
    <p:extLst>
      <p:ext uri="{BB962C8B-B14F-4D97-AF65-F5344CB8AC3E}">
        <p14:creationId xmlns:p14="http://schemas.microsoft.com/office/powerpoint/2010/main" val="2327626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285B5F-82B2-4199-894A-34946FCAAD3D}"/>
              </a:ext>
            </a:extLst>
          </p:cNvPr>
          <p:cNvSpPr/>
          <p:nvPr/>
        </p:nvSpPr>
        <p:spPr>
          <a:xfrm>
            <a:off x="0" y="0"/>
            <a:ext cx="7556407" cy="2355030"/>
          </a:xfrm>
          <a:prstGeom prst="rect">
            <a:avLst/>
          </a:prstGeom>
          <a:solidFill>
            <a:srgbClr val="550F03"/>
          </a:solidFill>
          <a:ln w="19050">
            <a:solidFill>
              <a:schemeClr val="tx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A9F806-89AE-4A36-AF0B-7C5A95EFBA97}"/>
              </a:ext>
            </a:extLst>
          </p:cNvPr>
          <p:cNvSpPr>
            <a:spLocks noGrp="1"/>
          </p:cNvSpPr>
          <p:nvPr>
            <p:ph type="title"/>
          </p:nvPr>
        </p:nvSpPr>
        <p:spPr>
          <a:xfrm>
            <a:off x="484957" y="314632"/>
            <a:ext cx="6586491" cy="1676603"/>
          </a:xfrm>
        </p:spPr>
        <p:txBody>
          <a:bodyPr vert="horz" lIns="91440" tIns="45720" rIns="91440" bIns="45720" rtlCol="0" anchor="ctr">
            <a:normAutofit/>
          </a:bodyPr>
          <a:lstStyle/>
          <a:p>
            <a:r>
              <a:rPr lang="en-US" sz="3400" dirty="0">
                <a:solidFill>
                  <a:schemeClr val="bg1"/>
                </a:solidFill>
              </a:rPr>
              <a:t>Resources for Forestry Management: Southern Illinois University Carbondale Dept. of Forestry</a:t>
            </a:r>
          </a:p>
        </p:txBody>
      </p:sp>
      <p:sp>
        <p:nvSpPr>
          <p:cNvPr id="7" name="TextBox 6">
            <a:extLst>
              <a:ext uri="{FF2B5EF4-FFF2-40B4-BE49-F238E27FC236}">
                <a16:creationId xmlns:a16="http://schemas.microsoft.com/office/drawing/2014/main" id="{88E173A4-ADF9-43A7-8BEF-6DF095A8A3D2}"/>
              </a:ext>
            </a:extLst>
          </p:cNvPr>
          <p:cNvSpPr txBox="1"/>
          <p:nvPr/>
        </p:nvSpPr>
        <p:spPr>
          <a:xfrm>
            <a:off x="648930" y="2438400"/>
            <a:ext cx="6586489" cy="3785419"/>
          </a:xfrm>
          <a:prstGeom prst="rect">
            <a:avLst/>
          </a:prstGeom>
        </p:spPr>
        <p:txBody>
          <a:bodyPr vert="horz" lIns="91440" tIns="45720" rIns="91440" bIns="45720" rtlCol="0">
            <a:normAutofit/>
          </a:bodyPr>
          <a:lstStyle/>
          <a:p>
            <a:pPr marL="457200" indent="-228600">
              <a:lnSpc>
                <a:spcPct val="90000"/>
              </a:lnSpc>
              <a:spcAft>
                <a:spcPts val="600"/>
              </a:spcAft>
              <a:buFont typeface="Arial" panose="020B0604020202020204" pitchFamily="34" charset="0"/>
              <a:buChar char="•"/>
            </a:pPr>
            <a:r>
              <a:rPr lang="en-US" sz="2400" dirty="0"/>
              <a:t>Excellent resource for prospective students interested in the field of forestry</a:t>
            </a:r>
          </a:p>
          <a:p>
            <a:pPr marL="457200" indent="-228600">
              <a:lnSpc>
                <a:spcPct val="90000"/>
              </a:lnSpc>
              <a:spcAft>
                <a:spcPts val="600"/>
              </a:spcAft>
              <a:buFont typeface="Arial" panose="020B0604020202020204" pitchFamily="34" charset="0"/>
              <a:buChar char="•"/>
            </a:pPr>
            <a:r>
              <a:rPr lang="en-US" sz="2400" dirty="0"/>
              <a:t>One of 47 nationally accredited Bachelor of Science programs by the Society of American Foresters</a:t>
            </a:r>
          </a:p>
          <a:p>
            <a:pPr marL="457200" indent="-228600">
              <a:lnSpc>
                <a:spcPct val="90000"/>
              </a:lnSpc>
              <a:spcAft>
                <a:spcPts val="600"/>
              </a:spcAft>
              <a:buFont typeface="Arial" panose="020B0604020202020204" pitchFamily="34" charset="0"/>
              <a:buChar char="•"/>
            </a:pPr>
            <a:r>
              <a:rPr lang="en-US" sz="2400" dirty="0"/>
              <a:t>Fascinating research spanning many subjects in forest and resource management</a:t>
            </a:r>
          </a:p>
        </p:txBody>
      </p:sp>
      <p:pic>
        <p:nvPicPr>
          <p:cNvPr id="6" name="Content Placeholder 5" descr="A picture containing food&#10;&#10;Description automatically generated">
            <a:extLst>
              <a:ext uri="{FF2B5EF4-FFF2-40B4-BE49-F238E27FC236}">
                <a16:creationId xmlns:a16="http://schemas.microsoft.com/office/drawing/2014/main" id="{08E49E6E-FB12-4DA1-969A-A07DE3AA0F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223386"/>
            <a:ext cx="2000865" cy="2000865"/>
          </a:xfrm>
        </p:spPr>
      </p:pic>
      <p:pic>
        <p:nvPicPr>
          <p:cNvPr id="8" name="Picture 7" descr="A picture containing sitting, items, piece, table&#10;&#10;Description automatically generated">
            <a:extLst>
              <a:ext uri="{FF2B5EF4-FFF2-40B4-BE49-F238E27FC236}">
                <a16:creationId xmlns:a16="http://schemas.microsoft.com/office/drawing/2014/main" id="{726E4009-A63A-49F3-9207-44E8FC99B64E}"/>
              </a:ext>
            </a:extLst>
          </p:cNvPr>
          <p:cNvPicPr>
            <a:picLocks noChangeAspect="1"/>
          </p:cNvPicPr>
          <p:nvPr/>
        </p:nvPicPr>
        <p:blipFill rotWithShape="1">
          <a:blip r:embed="rId3">
            <a:extLst>
              <a:ext uri="{28A0092B-C50C-407E-A947-70E740481C1C}">
                <a14:useLocalDpi xmlns:a14="http://schemas.microsoft.com/office/drawing/2010/main" val="0"/>
              </a:ext>
            </a:extLst>
          </a:blip>
          <a:srcRect r="1429"/>
          <a:stretch/>
        </p:blipFill>
        <p:spPr>
          <a:xfrm rot="16200000">
            <a:off x="6445202" y="1111203"/>
            <a:ext cx="6858001" cy="4635595"/>
          </a:xfrm>
          <a:prstGeom prst="rect">
            <a:avLst/>
          </a:prstGeom>
        </p:spPr>
      </p:pic>
    </p:spTree>
    <p:extLst>
      <p:ext uri="{BB962C8B-B14F-4D97-AF65-F5344CB8AC3E}">
        <p14:creationId xmlns:p14="http://schemas.microsoft.com/office/powerpoint/2010/main" val="2445919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23E539-170A-453C-929E-1F53F1589005}"/>
              </a:ext>
            </a:extLst>
          </p:cNvPr>
          <p:cNvSpPr>
            <a:spLocks noGrp="1"/>
          </p:cNvSpPr>
          <p:nvPr>
            <p:ph type="title"/>
          </p:nvPr>
        </p:nvSpPr>
        <p:spPr>
          <a:xfrm>
            <a:off x="589560" y="856180"/>
            <a:ext cx="4560584" cy="1128068"/>
          </a:xfrm>
        </p:spPr>
        <p:txBody>
          <a:bodyPr anchor="ctr">
            <a:normAutofit/>
          </a:bodyPr>
          <a:lstStyle/>
          <a:p>
            <a:r>
              <a:rPr lang="en-US" sz="3700"/>
              <a:t>History of Illinois Forests</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CB5A260-4473-423B-A7F0-1ED6D4872EF7}"/>
              </a:ext>
            </a:extLst>
          </p:cNvPr>
          <p:cNvSpPr>
            <a:spLocks noGrp="1"/>
          </p:cNvSpPr>
          <p:nvPr>
            <p:ph idx="1"/>
          </p:nvPr>
        </p:nvSpPr>
        <p:spPr>
          <a:xfrm>
            <a:off x="496824" y="2126408"/>
            <a:ext cx="4559425" cy="2853658"/>
          </a:xfrm>
        </p:spPr>
        <p:txBody>
          <a:bodyPr anchor="ctr">
            <a:normAutofit/>
          </a:bodyPr>
          <a:lstStyle/>
          <a:p>
            <a:r>
              <a:rPr lang="en-US" sz="2000" dirty="0"/>
              <a:t>Forestland prior to European settlement – 13.8 million acres</a:t>
            </a:r>
          </a:p>
          <a:p>
            <a:r>
              <a:rPr lang="en-US" sz="2000" dirty="0"/>
              <a:t>Forestland today – 4.4 million acres</a:t>
            </a:r>
          </a:p>
          <a:p>
            <a:r>
              <a:rPr lang="en-US" sz="2000" dirty="0"/>
              <a:t>Original forests cleared for agriculture, fuelwood, fence posts, transportation, and urban and industrial development</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ush green hillside&#10;&#10;Description automatically generated">
            <a:extLst>
              <a:ext uri="{FF2B5EF4-FFF2-40B4-BE49-F238E27FC236}">
                <a16:creationId xmlns:a16="http://schemas.microsoft.com/office/drawing/2014/main" id="{453158CC-B476-49A7-8EC9-2D3E7A1FDD3F}"/>
              </a:ext>
            </a:extLst>
          </p:cNvPr>
          <p:cNvPicPr>
            <a:picLocks noChangeAspect="1"/>
          </p:cNvPicPr>
          <p:nvPr/>
        </p:nvPicPr>
        <p:blipFill rotWithShape="1">
          <a:blip r:embed="rId2">
            <a:extLst>
              <a:ext uri="{28A0092B-C50C-407E-A947-70E740481C1C}">
                <a14:useLocalDpi xmlns:a14="http://schemas.microsoft.com/office/drawing/2010/main" val="0"/>
              </a:ext>
            </a:extLst>
          </a:blip>
          <a:srcRect t="3062" r="4" b="4"/>
          <a:stretch/>
        </p:blipFill>
        <p:spPr>
          <a:xfrm>
            <a:off x="5977788" y="799352"/>
            <a:ext cx="5425410" cy="5259296"/>
          </a:xfrm>
          <a:prstGeom prst="rect">
            <a:avLst/>
          </a:prstGeom>
        </p:spPr>
      </p:pic>
    </p:spTree>
    <p:extLst>
      <p:ext uri="{BB962C8B-B14F-4D97-AF65-F5344CB8AC3E}">
        <p14:creationId xmlns:p14="http://schemas.microsoft.com/office/powerpoint/2010/main" val="1540510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19572-4B2C-465E-8613-EB661374CF44}"/>
              </a:ext>
            </a:extLst>
          </p:cNvPr>
          <p:cNvSpPr>
            <a:spLocks noGrp="1"/>
          </p:cNvSpPr>
          <p:nvPr>
            <p:ph type="title"/>
          </p:nvPr>
        </p:nvSpPr>
        <p:spPr>
          <a:xfrm>
            <a:off x="655320" y="365125"/>
            <a:ext cx="5120114" cy="1692794"/>
          </a:xfrm>
        </p:spPr>
        <p:txBody>
          <a:bodyPr>
            <a:normAutofit/>
          </a:bodyPr>
          <a:lstStyle/>
          <a:p>
            <a:r>
              <a:rPr lang="en-US" dirty="0"/>
              <a:t>Illinois Forests Today</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73E8EA7-4BDF-4433-BD86-E6EB7855E250}"/>
              </a:ext>
            </a:extLst>
          </p:cNvPr>
          <p:cNvSpPr>
            <a:spLocks noGrp="1"/>
          </p:cNvSpPr>
          <p:nvPr>
            <p:ph idx="1"/>
          </p:nvPr>
        </p:nvSpPr>
        <p:spPr>
          <a:xfrm>
            <a:off x="655321" y="2575034"/>
            <a:ext cx="5120113" cy="3462228"/>
          </a:xfrm>
        </p:spPr>
        <p:txBody>
          <a:bodyPr>
            <a:noAutofit/>
          </a:bodyPr>
          <a:lstStyle/>
          <a:p>
            <a:r>
              <a:rPr lang="en-US" sz="2000" dirty="0"/>
              <a:t>97% of Illinois’ forests are classified as hardwoods (3% conifers)</a:t>
            </a:r>
          </a:p>
          <a:p>
            <a:r>
              <a:rPr lang="en-US" sz="2000" dirty="0"/>
              <a:t>Forest cover types include: Oak-hickory (53%), elm-ash-cottonwood (22%), maple-beech (20%), misc. pine (3%), and oak-gum-cypress (2%)</a:t>
            </a:r>
          </a:p>
          <a:p>
            <a:r>
              <a:rPr lang="en-US" sz="2000" dirty="0"/>
              <a:t>Over 250 tree species have been recorded in Illinois</a:t>
            </a:r>
          </a:p>
          <a:p>
            <a:r>
              <a:rPr lang="en-US" sz="2000" dirty="0"/>
              <a:t>Twenty native species of Oak</a:t>
            </a:r>
          </a:p>
          <a:p>
            <a:r>
              <a:rPr lang="en-US" sz="2000" dirty="0"/>
              <a:t>Ten native species of hickory</a:t>
            </a:r>
          </a:p>
          <a:p>
            <a:r>
              <a:rPr lang="en-US" sz="2000" dirty="0"/>
              <a:t>Five native species of ash</a:t>
            </a:r>
          </a:p>
        </p:txBody>
      </p:sp>
      <p:pic>
        <p:nvPicPr>
          <p:cNvPr id="5" name="Picture 4" descr="A close up of a tree&#10;&#10;Description automatically generated">
            <a:extLst>
              <a:ext uri="{FF2B5EF4-FFF2-40B4-BE49-F238E27FC236}">
                <a16:creationId xmlns:a16="http://schemas.microsoft.com/office/drawing/2014/main" id="{40759053-A7D4-4914-9D4B-8A3859D7EB98}"/>
              </a:ext>
            </a:extLst>
          </p:cNvPr>
          <p:cNvPicPr>
            <a:picLocks noChangeAspect="1"/>
          </p:cNvPicPr>
          <p:nvPr/>
        </p:nvPicPr>
        <p:blipFill rotWithShape="1">
          <a:blip r:embed="rId2">
            <a:extLst>
              <a:ext uri="{28A0092B-C50C-407E-A947-70E740481C1C}">
                <a14:useLocalDpi xmlns:a14="http://schemas.microsoft.com/office/drawing/2010/main" val="0"/>
              </a:ext>
            </a:extLst>
          </a:blip>
          <a:srcRect l="1927" r="6017"/>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322974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31BF440-39FA-4087-84CC-2EEC0BBDAF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nake&#10;&#10;Description automatically generated">
            <a:extLst>
              <a:ext uri="{FF2B5EF4-FFF2-40B4-BE49-F238E27FC236}">
                <a16:creationId xmlns:a16="http://schemas.microsoft.com/office/drawing/2014/main" id="{05A0B2C2-BC37-4DE9-8199-CD582C99F992}"/>
              </a:ext>
            </a:extLst>
          </p:cNvPr>
          <p:cNvPicPr>
            <a:picLocks noChangeAspect="1"/>
          </p:cNvPicPr>
          <p:nvPr/>
        </p:nvPicPr>
        <p:blipFill rotWithShape="1">
          <a:blip r:embed="rId2">
            <a:extLst>
              <a:ext uri="{28A0092B-C50C-407E-A947-70E740481C1C}">
                <a14:useLocalDpi xmlns:a14="http://schemas.microsoft.com/office/drawing/2010/main" val="0"/>
              </a:ext>
            </a:extLst>
          </a:blip>
          <a:srcRect t="35724" r="-2" b="18236"/>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Picture 5" descr="A bird standing next to a body of water&#10;&#10;Description automatically generated">
            <a:extLst>
              <a:ext uri="{FF2B5EF4-FFF2-40B4-BE49-F238E27FC236}">
                <a16:creationId xmlns:a16="http://schemas.microsoft.com/office/drawing/2014/main" id="{EA8547EB-2F31-4624-9BBD-7CBD9D51FF4A}"/>
              </a:ext>
            </a:extLst>
          </p:cNvPr>
          <p:cNvPicPr>
            <a:picLocks noChangeAspect="1"/>
          </p:cNvPicPr>
          <p:nvPr/>
        </p:nvPicPr>
        <p:blipFill rotWithShape="1">
          <a:blip r:embed="rId3">
            <a:extLst>
              <a:ext uri="{28A0092B-C50C-407E-A947-70E740481C1C}">
                <a14:useLocalDpi xmlns:a14="http://schemas.microsoft.com/office/drawing/2010/main" val="0"/>
              </a:ext>
            </a:extLst>
          </a:blip>
          <a:srcRect t="40806" r="-1" b="28577"/>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3" name="Freeform: Shape 22">
            <a:extLst>
              <a:ext uri="{FF2B5EF4-FFF2-40B4-BE49-F238E27FC236}">
                <a16:creationId xmlns:a16="http://schemas.microsoft.com/office/drawing/2014/main" id="{F04E4CBA-303B-48BD-8451-C2701CB0EE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Freeform: Shape 24">
            <a:extLst>
              <a:ext uri="{FF2B5EF4-FFF2-40B4-BE49-F238E27FC236}">
                <a16:creationId xmlns:a16="http://schemas.microsoft.com/office/drawing/2014/main" id="{F6CA58B3-AFCC-4A40-9882-50D5080879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5A1B54DD-D1DC-4333-9E0F-BB0E3BA70B2B}"/>
              </a:ext>
            </a:extLst>
          </p:cNvPr>
          <p:cNvSpPr>
            <a:spLocks noGrp="1"/>
          </p:cNvSpPr>
          <p:nvPr>
            <p:ph type="title"/>
          </p:nvPr>
        </p:nvSpPr>
        <p:spPr>
          <a:xfrm>
            <a:off x="448056" y="859536"/>
            <a:ext cx="4832802" cy="1243584"/>
          </a:xfrm>
        </p:spPr>
        <p:txBody>
          <a:bodyPr>
            <a:noAutofit/>
          </a:bodyPr>
          <a:lstStyle/>
          <a:p>
            <a:r>
              <a:rPr lang="en-US" dirty="0"/>
              <a:t>Illinois Forests’ Impact on Wildlife</a:t>
            </a:r>
          </a:p>
        </p:txBody>
      </p:sp>
      <p:sp>
        <p:nvSpPr>
          <p:cNvPr id="27" name="Rectangle 26">
            <a:extLst>
              <a:ext uri="{FF2B5EF4-FFF2-40B4-BE49-F238E27FC236}">
                <a16:creationId xmlns:a16="http://schemas.microsoft.com/office/drawing/2014/main" id="{75C56826-D4E5-42ED-8529-079651CB30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9" name="Rectangle 28">
            <a:extLst>
              <a:ext uri="{FF2B5EF4-FFF2-40B4-BE49-F238E27FC236}">
                <a16:creationId xmlns:a16="http://schemas.microsoft.com/office/drawing/2014/main" id="{82095FCE-EF05-4443-B97A-85DEE3A5C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CA00AE6B-AA30-4CF8-BA6F-339B780AD7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85F60DDB-8684-4FD8-A70C-FE25D53E9F78}"/>
              </a:ext>
            </a:extLst>
          </p:cNvPr>
          <p:cNvSpPr>
            <a:spLocks noGrp="1"/>
          </p:cNvSpPr>
          <p:nvPr>
            <p:ph idx="1"/>
          </p:nvPr>
        </p:nvSpPr>
        <p:spPr>
          <a:xfrm>
            <a:off x="448056" y="2512611"/>
            <a:ext cx="4832803" cy="3664351"/>
          </a:xfrm>
        </p:spPr>
        <p:txBody>
          <a:bodyPr>
            <a:normAutofit/>
          </a:bodyPr>
          <a:lstStyle/>
          <a:p>
            <a:r>
              <a:rPr lang="en-US" sz="2000" dirty="0"/>
              <a:t>75% of Illinois’ native wildlife species rely on forest habitat for a portion of their life cycle</a:t>
            </a:r>
          </a:p>
          <a:p>
            <a:r>
              <a:rPr lang="en-US" sz="2000" dirty="0"/>
              <a:t>Provides habitat for over 420 vertebrate species</a:t>
            </a:r>
          </a:p>
          <a:p>
            <a:r>
              <a:rPr lang="en-US" sz="2000" dirty="0"/>
              <a:t>Over 120 bird species utilize Illinois forests for nesting</a:t>
            </a:r>
          </a:p>
        </p:txBody>
      </p:sp>
    </p:spTree>
    <p:extLst>
      <p:ext uri="{BB962C8B-B14F-4D97-AF65-F5344CB8AC3E}">
        <p14:creationId xmlns:p14="http://schemas.microsoft.com/office/powerpoint/2010/main" val="3651913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60AFAAC-EA6C-45A9-9E03-C9C9F0193B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outdoor, rock, snow, nature&#10;&#10;Description automatically generated">
            <a:extLst>
              <a:ext uri="{FF2B5EF4-FFF2-40B4-BE49-F238E27FC236}">
                <a16:creationId xmlns:a16="http://schemas.microsoft.com/office/drawing/2014/main" id="{66D32851-D53B-49EE-A990-2C780C90A393}"/>
              </a:ext>
            </a:extLst>
          </p:cNvPr>
          <p:cNvPicPr>
            <a:picLocks noChangeAspect="1"/>
          </p:cNvPicPr>
          <p:nvPr/>
        </p:nvPicPr>
        <p:blipFill rotWithShape="1">
          <a:blip r:embed="rId2">
            <a:extLst>
              <a:ext uri="{28A0092B-C50C-407E-A947-70E740481C1C}">
                <a14:useLocalDpi xmlns:a14="http://schemas.microsoft.com/office/drawing/2010/main" val="0"/>
              </a:ext>
            </a:extLst>
          </a:blip>
          <a:srcRect t="4220" r="-1" b="25407"/>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25" name="Freeform: Shape 24">
            <a:extLst>
              <a:ext uri="{FF2B5EF4-FFF2-40B4-BE49-F238E27FC236}">
                <a16:creationId xmlns:a16="http://schemas.microsoft.com/office/drawing/2014/main" id="{83549E37-C86B-4401-90BD-D8BF83859F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Freeform: Shape 26">
            <a:extLst>
              <a:ext uri="{FF2B5EF4-FFF2-40B4-BE49-F238E27FC236}">
                <a16:creationId xmlns:a16="http://schemas.microsoft.com/office/drawing/2014/main" id="{8A17784E-76D8-4521-A77D-0D2EBB9230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F0C0D98-0AE7-4656-B4A7-CB1C12887FEF}"/>
              </a:ext>
            </a:extLst>
          </p:cNvPr>
          <p:cNvSpPr>
            <a:spLocks noGrp="1"/>
          </p:cNvSpPr>
          <p:nvPr>
            <p:ph type="title"/>
          </p:nvPr>
        </p:nvSpPr>
        <p:spPr>
          <a:xfrm>
            <a:off x="374904" y="856488"/>
            <a:ext cx="4992624" cy="1243584"/>
          </a:xfrm>
        </p:spPr>
        <p:txBody>
          <a:bodyPr anchor="ctr">
            <a:normAutofit/>
          </a:bodyPr>
          <a:lstStyle/>
          <a:p>
            <a:r>
              <a:rPr lang="en-US" sz="3400"/>
              <a:t>Environmental Benefits of Illinois Forests</a:t>
            </a:r>
          </a:p>
        </p:txBody>
      </p:sp>
      <p:sp>
        <p:nvSpPr>
          <p:cNvPr id="29" name="Rectangle 28">
            <a:extLst>
              <a:ext uri="{FF2B5EF4-FFF2-40B4-BE49-F238E27FC236}">
                <a16:creationId xmlns:a16="http://schemas.microsoft.com/office/drawing/2014/main" id="{C0036C6B-F09C-4EAB-AE02-8D056EE748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FC8D5885-2804-4D3C-BE31-902E4D3279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9E76AA9D-C96C-4F02-B95C-2A312CF24D0C}"/>
              </a:ext>
            </a:extLst>
          </p:cNvPr>
          <p:cNvSpPr>
            <a:spLocks noGrp="1"/>
          </p:cNvSpPr>
          <p:nvPr>
            <p:ph idx="1"/>
          </p:nvPr>
        </p:nvSpPr>
        <p:spPr>
          <a:xfrm>
            <a:off x="374904" y="2522949"/>
            <a:ext cx="5065776" cy="3402363"/>
          </a:xfrm>
        </p:spPr>
        <p:txBody>
          <a:bodyPr anchor="t">
            <a:normAutofit/>
          </a:bodyPr>
          <a:lstStyle/>
          <a:p>
            <a:r>
              <a:rPr lang="en-US" sz="2000" dirty="0"/>
              <a:t>Carbon sequestration through photosynthesis – a process that removes carbon from the atmosphere and stores that carbon throughout the trees physiological feature (leaves, branches, roots)</a:t>
            </a:r>
          </a:p>
          <a:p>
            <a:r>
              <a:rPr lang="en-US" sz="2000" dirty="0"/>
              <a:t>Purify air from other atmospheric pollutants</a:t>
            </a:r>
          </a:p>
          <a:p>
            <a:r>
              <a:rPr lang="en-US" sz="2000" dirty="0"/>
              <a:t>Help reduce water pollutants by filtering nitrogen, phosphorous, and other pollutants before they reach streams, rivers, lakes, and the Gulf of Mexico</a:t>
            </a:r>
          </a:p>
          <a:p>
            <a:endParaRPr lang="en-US" sz="2000" dirty="0"/>
          </a:p>
        </p:txBody>
      </p:sp>
    </p:spTree>
    <p:extLst>
      <p:ext uri="{BB962C8B-B14F-4D97-AF65-F5344CB8AC3E}">
        <p14:creationId xmlns:p14="http://schemas.microsoft.com/office/powerpoint/2010/main" val="2657275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72B886CF-D3D5-4CDE-A0D0-35994223D8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tree&#10;&#10;Description automatically generated">
            <a:extLst>
              <a:ext uri="{FF2B5EF4-FFF2-40B4-BE49-F238E27FC236}">
                <a16:creationId xmlns:a16="http://schemas.microsoft.com/office/drawing/2014/main" id="{0F3A86FE-B375-45B6-95E0-3A932A82303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1029" r="15595" b="-1"/>
          <a:stretch/>
        </p:blipFill>
        <p:spPr>
          <a:xfrm>
            <a:off x="-307" y="10"/>
            <a:ext cx="7538693" cy="6857990"/>
          </a:xfrm>
          <a:prstGeom prst="rect">
            <a:avLst/>
          </a:prstGeom>
        </p:spPr>
      </p:pic>
      <p:sp>
        <p:nvSpPr>
          <p:cNvPr id="14" name="Rectangle 13">
            <a:extLst>
              <a:ext uri="{FF2B5EF4-FFF2-40B4-BE49-F238E27FC236}">
                <a16:creationId xmlns:a16="http://schemas.microsoft.com/office/drawing/2014/main" id="{42C4E3C3-2D73-4ECE-B713-A385DB88AC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D6D3BFA-CB6F-4D38-AF9F-E2F8E992E9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2376" y="891540"/>
            <a:ext cx="6100192"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C091C1-FAA9-4600-9E67-685DEAD31625}"/>
              </a:ext>
            </a:extLst>
          </p:cNvPr>
          <p:cNvSpPr>
            <a:spLocks noGrp="1"/>
          </p:cNvSpPr>
          <p:nvPr>
            <p:ph type="title"/>
          </p:nvPr>
        </p:nvSpPr>
        <p:spPr>
          <a:xfrm>
            <a:off x="1078752" y="1054121"/>
            <a:ext cx="5067537" cy="1193856"/>
          </a:xfrm>
        </p:spPr>
        <p:txBody>
          <a:bodyPr>
            <a:normAutofit/>
          </a:bodyPr>
          <a:lstStyle/>
          <a:p>
            <a:r>
              <a:rPr lang="en-US" sz="4000"/>
              <a:t>Threatened Oak-hickory Dominant Forests</a:t>
            </a:r>
          </a:p>
        </p:txBody>
      </p:sp>
      <p:sp>
        <p:nvSpPr>
          <p:cNvPr id="3" name="Content Placeholder 2">
            <a:extLst>
              <a:ext uri="{FF2B5EF4-FFF2-40B4-BE49-F238E27FC236}">
                <a16:creationId xmlns:a16="http://schemas.microsoft.com/office/drawing/2014/main" id="{9B8C8868-331D-4D25-ABCC-1177D1D3C18C}"/>
              </a:ext>
            </a:extLst>
          </p:cNvPr>
          <p:cNvSpPr>
            <a:spLocks noGrp="1"/>
          </p:cNvSpPr>
          <p:nvPr>
            <p:ph idx="1"/>
          </p:nvPr>
        </p:nvSpPr>
        <p:spPr>
          <a:xfrm>
            <a:off x="1078992" y="2400814"/>
            <a:ext cx="5067294" cy="3399254"/>
          </a:xfrm>
        </p:spPr>
        <p:txBody>
          <a:bodyPr>
            <a:normAutofit/>
          </a:bodyPr>
          <a:lstStyle/>
          <a:p>
            <a:r>
              <a:rPr lang="en-US" sz="2000"/>
              <a:t>Oak/hickory forest are the predominant forest type in Illinois</a:t>
            </a:r>
          </a:p>
          <a:p>
            <a:r>
              <a:rPr lang="en-US" sz="2000"/>
              <a:t>The broad range of tree species in this forest type ensure optimal biological diversity</a:t>
            </a:r>
          </a:p>
          <a:p>
            <a:r>
              <a:rPr lang="en-US" sz="2000"/>
              <a:t>Home to a number of mast-producing trees (nut-producing) that provide crucial food and habitat for wildlife</a:t>
            </a:r>
          </a:p>
          <a:p>
            <a:r>
              <a:rPr lang="en-US" sz="2000"/>
              <a:t>Species in this forest type are important to the timber industry</a:t>
            </a:r>
          </a:p>
        </p:txBody>
      </p:sp>
      <p:pic>
        <p:nvPicPr>
          <p:cNvPr id="5" name="Picture 4" descr="An animal standing on grass&#10;&#10;Description automatically generated">
            <a:extLst>
              <a:ext uri="{FF2B5EF4-FFF2-40B4-BE49-F238E27FC236}">
                <a16:creationId xmlns:a16="http://schemas.microsoft.com/office/drawing/2014/main" id="{B7ABFDB0-26A4-42CF-9FCE-BBED0D0A760A}"/>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1" r="-2" b="3973"/>
          <a:stretch/>
        </p:blipFill>
        <p:spPr>
          <a:xfrm>
            <a:off x="7538080" y="-1"/>
            <a:ext cx="4653614" cy="6857989"/>
          </a:xfrm>
          <a:prstGeom prst="rect">
            <a:avLst/>
          </a:prstGeom>
        </p:spPr>
      </p:pic>
      <p:cxnSp>
        <p:nvCxnSpPr>
          <p:cNvPr id="18" name="Straight Connector 17">
            <a:extLst>
              <a:ext uri="{FF2B5EF4-FFF2-40B4-BE49-F238E27FC236}">
                <a16:creationId xmlns:a16="http://schemas.microsoft.com/office/drawing/2014/main" id="{6B3BA266-C0C1-43D2-A176-21E8A2C9F7D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8080" y="0"/>
            <a:ext cx="0" cy="685800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5104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3328</Words>
  <Application>Microsoft Office PowerPoint</Application>
  <PresentationFormat>Widescreen</PresentationFormat>
  <Paragraphs>284</Paragraphs>
  <Slides>48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Calibri Light</vt:lpstr>
      <vt:lpstr>Cambria</vt:lpstr>
      <vt:lpstr>Wingdings</vt:lpstr>
      <vt:lpstr>Office Theme</vt:lpstr>
      <vt:lpstr>The Illinois Forestry Development Council and Illinois Forest Management</vt:lpstr>
      <vt:lpstr>The Illinois Forestry Development Council</vt:lpstr>
      <vt:lpstr>The Illinois Forestry Development Council</vt:lpstr>
      <vt:lpstr> Threats to Forest Lands and Resources in Illinois</vt:lpstr>
      <vt:lpstr>History of Illinois Forests</vt:lpstr>
      <vt:lpstr>Illinois Forests Today</vt:lpstr>
      <vt:lpstr>Illinois Forests’ Impact on Wildlife</vt:lpstr>
      <vt:lpstr>Environmental Benefits of Illinois Forests</vt:lpstr>
      <vt:lpstr>Threatened Oak-hickory Dominant Forests</vt:lpstr>
      <vt:lpstr>Importance of Disturbance in Oak-hickory Forest</vt:lpstr>
      <vt:lpstr>Thinning in Oak-hickory Forest</vt:lpstr>
      <vt:lpstr>Prescribed Fire in Oak-hickory Forests</vt:lpstr>
      <vt:lpstr>Fragmentation of Forested Areas</vt:lpstr>
      <vt:lpstr>Forest Health Threats are Increasing</vt:lpstr>
      <vt:lpstr>Forest Health Threats: Non-native Invasive Species</vt:lpstr>
      <vt:lpstr>Forest Health Threats: Non-native Invasive Plants</vt:lpstr>
      <vt:lpstr>Forest Health Threats: Non-native Invasive Plants</vt:lpstr>
      <vt:lpstr>Forest Health Threats: Non-native Invasive Plant Control</vt:lpstr>
      <vt:lpstr>Forest Health Threats:  Non-native Invasive Insects</vt:lpstr>
      <vt:lpstr>Non-native Invasive Insects: Emerald Ash Borer</vt:lpstr>
      <vt:lpstr>How to Prevent Spread of Non-native Invasive Insects</vt:lpstr>
      <vt:lpstr>Forest Health Threats: Pathogens – Oak Wilt</vt:lpstr>
      <vt:lpstr>Forest Health Threats: Pathogens - Sudden Oak Death</vt:lpstr>
      <vt:lpstr>Forestry Professional Staff are too Few</vt:lpstr>
      <vt:lpstr>Forest Industries and Mills are too Few</vt:lpstr>
      <vt:lpstr>Urban and Community Forests Face Extreme Pressures and Challenges</vt:lpstr>
      <vt:lpstr>Forestry Funding and Significant Other Threats</vt:lpstr>
      <vt:lpstr>Forest Resource Strategies and Actions</vt:lpstr>
      <vt:lpstr>Resources for Forestry Management: Illinois Department of Natural Resources</vt:lpstr>
      <vt:lpstr>Illinois Department of Natural Resources: FDA Program</vt:lpstr>
      <vt:lpstr>Illinois Department of Natural Resources: District Foresters in Illinois</vt:lpstr>
      <vt:lpstr> USDA Natural Resources Conservation Services</vt:lpstr>
      <vt:lpstr>USDA Natural Resources Conservation Services: Programs to Assist Private Landowners</vt:lpstr>
      <vt:lpstr>USDA Natural Resources Conservation Services: Programs to Assist Private Landowners</vt:lpstr>
      <vt:lpstr>USDA Natural Resources Conservation Services: Programs to Assist Private Landowners</vt:lpstr>
      <vt:lpstr>USDA Natural Resources Conservation Services – Programs to Assist Private Landwners</vt:lpstr>
      <vt:lpstr>PowerPoint Presentation</vt:lpstr>
      <vt:lpstr>PowerPoint Presentation</vt:lpstr>
      <vt:lpstr>Resources for Forestry Management: Illinois Forestry Association</vt:lpstr>
      <vt:lpstr>Illinois Forestry Association</vt:lpstr>
      <vt:lpstr>Resources for Forestry Management:  Illinois Tree Farm</vt:lpstr>
      <vt:lpstr>Resources for Forestry Management: Illinois Walnut Council</vt:lpstr>
      <vt:lpstr>Resources for Forestry Management: Illinois Chapter – Society of American Foresters</vt:lpstr>
      <vt:lpstr>Resources for Forestry Management: Illinois Chapter – The Wildlife Society</vt:lpstr>
      <vt:lpstr>Resources for Forestry Management: Illinois Arborist Association</vt:lpstr>
      <vt:lpstr>Resources for Forestry Management: Association of Illinois Soil and Water Conservation Districts</vt:lpstr>
      <vt:lpstr>Resources for Forestry Management: University of Illinois -  Natural Resources and Environmental Sciences</vt:lpstr>
      <vt:lpstr>Resources for Forestry Management: Southern Illinois University Carbondale Dept. of Forestry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Illinois Forestry Development Council and Illinois Forest Management</dc:title>
  <dc:creator>DeVillez, Zach</dc:creator>
  <cp:lastModifiedBy>DeVillez, Zach</cp:lastModifiedBy>
  <cp:revision>3</cp:revision>
  <dcterms:created xsi:type="dcterms:W3CDTF">2020-05-22T17:42:21Z</dcterms:created>
  <dcterms:modified xsi:type="dcterms:W3CDTF">2020-10-22T17:13:15Z</dcterms:modified>
</cp:coreProperties>
</file>